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476" r:id="rId2"/>
    <p:sldId id="489" r:id="rId3"/>
    <p:sldId id="346" r:id="rId4"/>
    <p:sldId id="509" r:id="rId5"/>
    <p:sldId id="508" r:id="rId6"/>
    <p:sldId id="510" r:id="rId7"/>
    <p:sldId id="397" r:id="rId8"/>
    <p:sldId id="516" r:id="rId9"/>
    <p:sldId id="492" r:id="rId10"/>
    <p:sldId id="493" r:id="rId11"/>
    <p:sldId id="494" r:id="rId12"/>
    <p:sldId id="495" r:id="rId13"/>
    <p:sldId id="496" r:id="rId14"/>
    <p:sldId id="490" r:id="rId15"/>
    <p:sldId id="517" r:id="rId16"/>
    <p:sldId id="498" r:id="rId17"/>
    <p:sldId id="497" r:id="rId18"/>
    <p:sldId id="499" r:id="rId19"/>
    <p:sldId id="501" r:id="rId20"/>
    <p:sldId id="500" r:id="rId21"/>
    <p:sldId id="523" r:id="rId22"/>
    <p:sldId id="502" r:id="rId23"/>
    <p:sldId id="491" r:id="rId24"/>
    <p:sldId id="512" r:id="rId25"/>
    <p:sldId id="503" r:id="rId26"/>
    <p:sldId id="504" r:id="rId27"/>
    <p:sldId id="514" r:id="rId28"/>
    <p:sldId id="518" r:id="rId29"/>
    <p:sldId id="506" r:id="rId30"/>
    <p:sldId id="507" r:id="rId31"/>
    <p:sldId id="431" r:id="rId32"/>
  </p:sldIdLst>
  <p:sldSz cx="9144000" cy="6858000" type="screen4x3"/>
  <p:notesSz cx="9945688" cy="6858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56" autoAdjust="0"/>
    <p:restoredTop sz="86401" autoAdjust="0"/>
  </p:normalViewPr>
  <p:slideViewPr>
    <p:cSldViewPr snapToObjects="1">
      <p:cViewPr>
        <p:scale>
          <a:sx n="66" d="100"/>
          <a:sy n="66" d="100"/>
        </p:scale>
        <p:origin x="-2112" y="-11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700"/>
    </p:cViewPr>
  </p:sorterViewPr>
  <p:notesViewPr>
    <p:cSldViewPr snapToObjects="1">
      <p:cViewPr varScale="1">
        <p:scale>
          <a:sx n="115" d="100"/>
          <a:sy n="115" d="100"/>
        </p:scale>
        <p:origin x="-1152" y="-102"/>
      </p:cViewPr>
      <p:guideLst>
        <p:guide orient="horz" pos="2160"/>
        <p:guide pos="3133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4164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A3DAB1-797E-4789-8FF1-F8231EBEC813}" type="datetimeFigureOut">
              <a:rPr lang="sk-SK"/>
              <a:pPr>
                <a:defRPr/>
              </a:pPr>
              <a:t>23. 11. 2011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4164" y="6513513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DF5D637-46A8-4A0A-A4A7-511555E4902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4164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000DB9-5B7C-4212-A6EB-7B6355B3455B}" type="datetimeFigureOut">
              <a:rPr lang="sk-SK"/>
              <a:pPr>
                <a:defRPr/>
              </a:pPr>
              <a:t>23. 11. 2011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7550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569" y="3257550"/>
            <a:ext cx="795655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k-S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4164" y="6513513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34F424A-D099-407C-8DD5-47EFE2C0CBB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305800" cy="1295400"/>
          </a:xfrm>
        </p:spPr>
        <p:txBody>
          <a:bodyPr anchor="ctr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06EBFA3-23E3-4652-A6C0-4F525E0B0FAB}" type="datetime1">
              <a:rPr lang="sk-SK" smtClean="0"/>
              <a:pPr>
                <a:defRPr/>
              </a:pPr>
              <a:t>23. 11. 2011</a:t>
            </a:fld>
            <a:endParaRPr lang="sk-SK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CD95C7A-3C90-4209-8EED-E6F2054EC87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5CEF2-407B-4557-9C09-D78B928CF0D9}" type="datetime1">
              <a:rPr lang="sk-SK" smtClean="0"/>
              <a:pPr>
                <a:defRPr/>
              </a:pPr>
              <a:t>23. 11. 2011</a:t>
            </a:fld>
            <a:endParaRPr lang="sk-SK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05B42-9125-47A3-B024-439BDABC6D3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BA031-27A7-4D3A-9297-651D7D81B9B9}" type="datetime1">
              <a:rPr lang="sk-SK" smtClean="0"/>
              <a:pPr>
                <a:defRPr/>
              </a:pPr>
              <a:t>23. 11. 2011</a:t>
            </a:fld>
            <a:endParaRPr lang="sk-SK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3FCCC-2D39-434A-AA5E-EF3CD523014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D8ABB6-0B37-4A8A-A1A1-99C91035C182}" type="datetime1">
              <a:rPr lang="sk-SK" smtClean="0"/>
              <a:pPr>
                <a:defRPr/>
              </a:pPr>
              <a:t>23. 11. 2011</a:t>
            </a:fld>
            <a:endParaRPr lang="sk-SK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6CA5C3-63BD-40F8-AB2E-A46DE7402BB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6E07-F617-45CA-81B5-EE772FABC522}" type="datetime1">
              <a:rPr lang="sk-SK" smtClean="0"/>
              <a:pPr>
                <a:defRPr/>
              </a:pPr>
              <a:t>23. 11. 2011</a:t>
            </a:fld>
            <a:endParaRPr lang="sk-SK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9D7DC-0928-4800-9EDF-E97E2F36292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E8D22-8020-4D7C-87F1-A3021CE1F089}" type="datetime1">
              <a:rPr lang="sk-SK" smtClean="0"/>
              <a:pPr>
                <a:defRPr/>
              </a:pPr>
              <a:t>23. 11. 2011</a:t>
            </a:fld>
            <a:endParaRPr lang="sk-SK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8F95E-C5E3-4694-9A98-28616D9DD1C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20558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7160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23C25-A16A-401C-8A51-36428029B191}" type="datetime1">
              <a:rPr lang="sk-SK" smtClean="0"/>
              <a:pPr>
                <a:defRPr/>
              </a:pPr>
              <a:t>23. 11. 2011</a:t>
            </a:fld>
            <a:endParaRPr lang="sk-SK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1277D-BD47-432C-A40F-9C9802854F9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BD4AA-6C92-4081-921A-188924EF6A39}" type="datetime1">
              <a:rPr lang="sk-SK" smtClean="0"/>
              <a:pPr>
                <a:defRPr/>
              </a:pPr>
              <a:t>23. 11. 2011</a:t>
            </a:fld>
            <a:endParaRPr lang="sk-SK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B3D47-4671-47B9-A5B3-D447EBBAAE2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D5ABE-AFA5-4E22-A640-CD5189631905}" type="datetime1">
              <a:rPr lang="sk-SK" smtClean="0"/>
              <a:pPr>
                <a:defRPr/>
              </a:pPr>
              <a:t>23. 11. 2011</a:t>
            </a:fld>
            <a:endParaRPr lang="sk-SK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4101A-17F7-49F7-8A92-094CC9596D0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1752" y="1600200"/>
            <a:ext cx="2057400" cy="3733800"/>
          </a:xfrm>
        </p:spPr>
        <p:txBody>
          <a:bodyPr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2C452-DDFA-4F78-A336-E63724FE2742}" type="datetime1">
              <a:rPr lang="sk-SK" smtClean="0"/>
              <a:pPr>
                <a:defRPr/>
              </a:pPr>
              <a:t>23. 11. 2011</a:t>
            </a:fld>
            <a:endParaRPr lang="sk-SK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7938"/>
            <a:ext cx="3429000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575" y="6318250"/>
            <a:ext cx="1189038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04A206E-22C5-453B-B1E3-8B6432921B2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F819A-5BA1-4F92-AC4C-1B9F2D575060}" type="datetime1">
              <a:rPr lang="sk-SK" smtClean="0"/>
              <a:pPr>
                <a:defRPr/>
              </a:pPr>
              <a:t>23. 11. 2011</a:t>
            </a:fld>
            <a:endParaRPr lang="sk-SK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575" y="6318250"/>
            <a:ext cx="1189038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16495DE-4E17-477D-8261-DFA33C5F28F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8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938"/>
            <a:ext cx="2974975" cy="382587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12A0A0E-AEE7-406D-A121-FA76BD359299}" type="datetime1">
              <a:rPr lang="sk-SK" smtClean="0"/>
              <a:pPr>
                <a:defRPr/>
              </a:pPr>
              <a:t>23. 11. 2011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938"/>
            <a:ext cx="3581400" cy="382587"/>
          </a:xfrm>
          <a:prstGeom prst="rect">
            <a:avLst/>
          </a:prstGeom>
        </p:spPr>
        <p:txBody>
          <a:bodyPr vert="horz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575" y="6315075"/>
            <a:ext cx="1189038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12337C1-8A96-4969-9D60-E6508F23A79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697" r:id="rId5"/>
    <p:sldLayoutId id="2147483705" r:id="rId6"/>
    <p:sldLayoutId id="2147483698" r:id="rId7"/>
    <p:sldLayoutId id="2147483706" r:id="rId8"/>
    <p:sldLayoutId id="2147483707" r:id="rId9"/>
    <p:sldLayoutId id="2147483699" r:id="rId10"/>
    <p:sldLayoutId id="21474837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500"/>
        </a:spcBef>
        <a:spcAft>
          <a:spcPct val="0"/>
        </a:spcAft>
        <a:buClr>
          <a:srgbClr val="9BBB59"/>
        </a:buClr>
        <a:buSzPct val="85000"/>
        <a:buFont typeface="Wingdings 2" pitchFamily="18" charset="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39440" y="548600"/>
            <a:ext cx="799311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 smtClean="0">
                <a:solidFill>
                  <a:srgbClr val="FFC000"/>
                </a:solidFill>
                <a:latin typeface="+mj-lt"/>
              </a:rPr>
              <a:t>Potrebujú štátne školské systémy reformu alebo ranu z milosti?</a:t>
            </a:r>
          </a:p>
          <a:p>
            <a:endParaRPr lang="sk-SK" sz="4800" b="1" dirty="0" smtClean="0">
              <a:solidFill>
                <a:srgbClr val="FFC000"/>
              </a:solidFill>
              <a:latin typeface="+mj-lt"/>
            </a:endParaRPr>
          </a:p>
          <a:p>
            <a:endParaRPr lang="sk-SK" sz="3600" b="1" dirty="0" smtClean="0">
              <a:latin typeface="+mj-lt"/>
            </a:endParaRPr>
          </a:p>
          <a:p>
            <a:endParaRPr lang="sk-SK" sz="3600" b="1" dirty="0" smtClean="0">
              <a:latin typeface="+mj-lt"/>
            </a:endParaRPr>
          </a:p>
          <a:p>
            <a:endParaRPr lang="sk-SK" sz="3600" b="1" dirty="0" smtClean="0">
              <a:latin typeface="+mj-lt"/>
            </a:endParaRPr>
          </a:p>
          <a:p>
            <a:endParaRPr lang="sk-SK" sz="3600" b="1" dirty="0" smtClean="0">
              <a:latin typeface="+mj-lt"/>
            </a:endParaRPr>
          </a:p>
          <a:p>
            <a:endParaRPr lang="sk-SK" sz="3600" b="1" dirty="0" smtClean="0">
              <a:latin typeface="+mj-lt"/>
            </a:endParaRPr>
          </a:p>
          <a:p>
            <a:endParaRPr lang="sk-SK" sz="3600" dirty="0" smtClean="0">
              <a:latin typeface="+mj-lt"/>
            </a:endParaRPr>
          </a:p>
          <a:p>
            <a:r>
              <a:rPr lang="sk-SK" sz="3600" dirty="0" smtClean="0">
                <a:latin typeface="+mj-lt"/>
              </a:rPr>
              <a:t>Vladimír Burjan, Bratislava</a:t>
            </a:r>
            <a:endParaRPr lang="sk-SK" sz="3600" dirty="0">
              <a:latin typeface="+mj-lt"/>
            </a:endParaRPr>
          </a:p>
        </p:txBody>
      </p:sp>
      <p:pic>
        <p:nvPicPr>
          <p:cNvPr id="4" name="Content Placeholder 12" descr="Stredovek.jp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tretch>
            <a:fillRect/>
          </a:stretch>
        </p:blipFill>
        <p:spPr>
          <a:xfrm>
            <a:off x="611450" y="2200346"/>
            <a:ext cx="5976830" cy="35329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10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Scenár 1.2</a:t>
            </a:r>
            <a:br>
              <a:rPr lang="sk-SK" sz="4800" b="1" dirty="0" smtClean="0">
                <a:solidFill>
                  <a:srgbClr val="FFC000"/>
                </a:solidFill>
                <a:latin typeface="Calibri"/>
              </a:rPr>
            </a:b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Postupná erózia       </a:t>
            </a:r>
            <a:r>
              <a:rPr lang="sk-SK" sz="3600" dirty="0" smtClean="0">
                <a:solidFill>
                  <a:srgbClr val="FFC000"/>
                </a:solidFill>
                <a:latin typeface="Calibri"/>
              </a:rPr>
              <a:t>(O. </a:t>
            </a:r>
            <a:r>
              <a:rPr lang="sk-SK" sz="3600" dirty="0" err="1" smtClean="0">
                <a:solidFill>
                  <a:srgbClr val="FFC000"/>
                </a:solidFill>
                <a:latin typeface="Calibri"/>
              </a:rPr>
              <a:t>Šteffl</a:t>
            </a:r>
            <a:r>
              <a:rPr lang="sk-SK" sz="3600" dirty="0" smtClean="0">
                <a:solidFill>
                  <a:srgbClr val="FFC000"/>
                </a:solidFill>
                <a:latin typeface="Calibri"/>
              </a:rPr>
              <a:t>)</a:t>
            </a:r>
            <a:endParaRPr lang="sk-SK" sz="2800" dirty="0" smtClean="0">
              <a:solidFill>
                <a:srgbClr val="FFC000"/>
              </a:solidFill>
              <a:latin typeface="Calibri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dirty="0" smtClean="0">
                <a:latin typeface="Calibri"/>
              </a:rPr>
              <a:t>Postupný pokles </a:t>
            </a:r>
            <a:r>
              <a:rPr lang="sk-SK" sz="4800" dirty="0" err="1" smtClean="0">
                <a:latin typeface="Calibri"/>
              </a:rPr>
              <a:t>význa</a:t>
            </a:r>
            <a:r>
              <a:rPr lang="sk-SK" sz="4800" dirty="0" smtClean="0">
                <a:latin typeface="Calibri"/>
              </a:rPr>
              <a:t>- mu škôl a záujmu o štátne vzdelávanie </a:t>
            </a:r>
          </a:p>
        </p:txBody>
      </p:sp>
      <p:pic>
        <p:nvPicPr>
          <p:cNvPr id="4" name="Picture 2" descr="http://www.urbanghostsmedia.com/wp-content/uploads/2009/09/Pripyat-6.jpg"/>
          <p:cNvPicPr>
            <a:picLocks noChangeAspect="1" noChangeArrowheads="1"/>
          </p:cNvPicPr>
          <p:nvPr/>
        </p:nvPicPr>
        <p:blipFill>
          <a:blip r:embed="rId3" cstate="print"/>
          <a:srcRect l="8657" t="19039"/>
          <a:stretch>
            <a:fillRect/>
          </a:stretch>
        </p:blipFill>
        <p:spPr bwMode="auto">
          <a:xfrm>
            <a:off x="4357478" y="4049535"/>
            <a:ext cx="3815022" cy="22655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11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Scenár 1.2</a:t>
            </a:r>
            <a:br>
              <a:rPr lang="sk-SK" sz="4800" b="1" dirty="0" smtClean="0">
                <a:solidFill>
                  <a:srgbClr val="FFC000"/>
                </a:solidFill>
                <a:latin typeface="Calibri"/>
              </a:rPr>
            </a:b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Postupná erózia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dirty="0" smtClean="0">
                <a:latin typeface="Calibri"/>
              </a:rPr>
              <a:t>Čoraz častejšie a </a:t>
            </a:r>
            <a:r>
              <a:rPr lang="sk-SK" sz="4800" dirty="0" err="1" smtClean="0">
                <a:latin typeface="Calibri"/>
              </a:rPr>
              <a:t>maso-vejšie</a:t>
            </a:r>
            <a:r>
              <a:rPr lang="sk-SK" sz="4800" dirty="0" smtClean="0">
                <a:latin typeface="Calibri"/>
              </a:rPr>
              <a:t> </a:t>
            </a: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obchádzanie školy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dirty="0" smtClean="0">
                <a:latin typeface="Calibri"/>
              </a:rPr>
              <a:t>Devalvácia štátnych</a:t>
            </a:r>
            <a:br>
              <a:rPr lang="sk-SK" sz="4800" dirty="0" smtClean="0">
                <a:latin typeface="Calibri"/>
              </a:rPr>
            </a:br>
            <a:r>
              <a:rPr lang="sk-SK" sz="4800" dirty="0" smtClean="0">
                <a:latin typeface="Calibri"/>
              </a:rPr>
              <a:t>certifikátov o vzdelaní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endParaRPr lang="sk-SK" sz="4800" dirty="0" smtClean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12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Scenár 1.3</a:t>
            </a:r>
            <a:br>
              <a:rPr lang="sk-SK" sz="4800" b="1" dirty="0" smtClean="0">
                <a:solidFill>
                  <a:srgbClr val="FFC000"/>
                </a:solidFill>
                <a:latin typeface="Calibri"/>
              </a:rPr>
            </a:b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Eskalácia napätia</a:t>
            </a:r>
            <a:br>
              <a:rPr lang="sk-SK" sz="4800" b="1" dirty="0" smtClean="0">
                <a:solidFill>
                  <a:srgbClr val="FFC000"/>
                </a:solidFill>
                <a:latin typeface="Calibri"/>
              </a:rPr>
            </a:b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a konfliktov v školách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dirty="0" smtClean="0">
                <a:latin typeface="Calibri"/>
              </a:rPr>
              <a:t>Môže vyústiť do</a:t>
            </a:r>
            <a:br>
              <a:rPr lang="sk-SK" sz="4800" dirty="0" smtClean="0">
                <a:latin typeface="Calibri"/>
              </a:rPr>
            </a:br>
            <a:r>
              <a:rPr lang="sk-SK" sz="4800" dirty="0" smtClean="0">
                <a:latin typeface="Calibri"/>
              </a:rPr>
              <a:t>„exodu učiteľov“</a:t>
            </a:r>
            <a:br>
              <a:rPr lang="sk-SK" sz="4800" dirty="0" smtClean="0">
                <a:latin typeface="Calibri"/>
              </a:rPr>
            </a:br>
            <a:r>
              <a:rPr lang="sk-SK" sz="4800" dirty="0" smtClean="0">
                <a:latin typeface="Calibri"/>
              </a:rPr>
              <a:t/>
            </a:r>
            <a:br>
              <a:rPr lang="sk-SK" sz="4800" dirty="0" smtClean="0">
                <a:latin typeface="Calibri"/>
              </a:rPr>
            </a:br>
            <a:r>
              <a:rPr lang="sk-SK" sz="3600" dirty="0" smtClean="0">
                <a:latin typeface="Calibri"/>
              </a:rPr>
              <a:t>(OECD scenár 1b)</a:t>
            </a:r>
            <a:endParaRPr lang="sk-SK" sz="2400" b="1" dirty="0" smtClean="0">
              <a:solidFill>
                <a:srgbClr val="FFC000"/>
              </a:solidFill>
              <a:latin typeface="Calibri"/>
            </a:endParaRPr>
          </a:p>
        </p:txBody>
      </p:sp>
      <p:pic>
        <p:nvPicPr>
          <p:cNvPr id="4" name="Picture 3" descr="0511-0810-2315-2022_woman_with_a_head_cold_clipart_image.png"/>
          <p:cNvPicPr>
            <a:picLocks noChangeAspect="1"/>
          </p:cNvPicPr>
          <p:nvPr/>
        </p:nvPicPr>
        <p:blipFill>
          <a:blip r:embed="rId3" cstate="print"/>
          <a:srcRect l="14121"/>
          <a:stretch>
            <a:fillRect/>
          </a:stretch>
        </p:blipFill>
        <p:spPr>
          <a:xfrm>
            <a:off x="5868180" y="3212971"/>
            <a:ext cx="2590852" cy="264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13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Scenár 1.4</a:t>
            </a:r>
            <a:br>
              <a:rPr lang="sk-SK" sz="4800" b="1" dirty="0" smtClean="0">
                <a:solidFill>
                  <a:srgbClr val="FFC000"/>
                </a:solidFill>
                <a:latin typeface="Calibri"/>
              </a:rPr>
            </a:b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Občianska revolta</a:t>
            </a:r>
            <a:br>
              <a:rPr lang="sk-SK" sz="4800" b="1" dirty="0" smtClean="0">
                <a:solidFill>
                  <a:srgbClr val="FFC000"/>
                </a:solidFill>
                <a:latin typeface="Calibri"/>
              </a:rPr>
            </a:b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(žiaci, rodičia)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dirty="0" smtClean="0">
                <a:latin typeface="Calibri"/>
              </a:rPr>
              <a:t>Napadnutie inštitútu povinnej šk. dochádzky 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dirty="0" smtClean="0">
                <a:latin typeface="Calibri"/>
              </a:rPr>
              <a:t>Napadnutie </a:t>
            </a:r>
            <a:r>
              <a:rPr lang="sk-SK" sz="4800" dirty="0" err="1" smtClean="0">
                <a:latin typeface="Calibri"/>
              </a:rPr>
              <a:t>diskriminá-cie</a:t>
            </a:r>
            <a:r>
              <a:rPr lang="sk-SK" sz="4800" dirty="0" smtClean="0">
                <a:latin typeface="Calibri"/>
              </a:rPr>
              <a:t> iných foriem vzdelávania</a:t>
            </a:r>
            <a:endParaRPr lang="sk-SK" sz="3600" b="1" dirty="0" smtClean="0">
              <a:solidFill>
                <a:srgbClr val="FFC000"/>
              </a:solidFill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64360" y="332570"/>
            <a:ext cx="100814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600" dirty="0" smtClean="0">
                <a:solidFill>
                  <a:srgbClr val="C00000"/>
                </a:solidFill>
              </a:rPr>
              <a:t>§</a:t>
            </a:r>
            <a:endParaRPr lang="sk-SK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14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Stratégia 2 – Transformácia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dirty="0" smtClean="0">
                <a:latin typeface="Calibri"/>
              </a:rPr>
              <a:t>Postupne transformovať súčasný model ŠŠS na iný, vhodnejší model ŠŠS. </a:t>
            </a:r>
            <a:r>
              <a:rPr lang="sk-SK" sz="4800" dirty="0" err="1" smtClean="0">
                <a:latin typeface="Calibri"/>
              </a:rPr>
              <a:t>Zá</a:t>
            </a:r>
            <a:r>
              <a:rPr lang="sk-SK" sz="4800" dirty="0" smtClean="0">
                <a:latin typeface="Calibri"/>
              </a:rPr>
              <a:t>-</a:t>
            </a:r>
            <a:br>
              <a:rPr lang="sk-SK" sz="4800" dirty="0" smtClean="0">
                <a:latin typeface="Calibri"/>
              </a:rPr>
            </a:br>
            <a:r>
              <a:rPr lang="sk-SK" sz="4800" dirty="0" smtClean="0">
                <a:latin typeface="Calibri"/>
              </a:rPr>
              <a:t>kladné axiómy vzdelávacej paradigmy sa však nemenia.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i="1" dirty="0" smtClean="0">
                <a:latin typeface="Calibri"/>
              </a:rPr>
              <a:t>(OECD: </a:t>
            </a:r>
            <a:r>
              <a:rPr lang="sk-SK" sz="4800" i="1" dirty="0" err="1" smtClean="0">
                <a:latin typeface="Calibri"/>
              </a:rPr>
              <a:t>Re-scholarizácia</a:t>
            </a:r>
            <a:r>
              <a:rPr lang="sk-SK" sz="4800" i="1" dirty="0" smtClean="0">
                <a:latin typeface="Calibri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15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Základné axiómy súčasnej vzdelávacej paradigmy</a:t>
            </a:r>
          </a:p>
          <a:p>
            <a:pPr marL="742950" indent="-74295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+mj-lt"/>
              <a:buAutoNum type="arabicPeriod"/>
            </a:pPr>
            <a:r>
              <a:rPr lang="sk-SK" sz="4000" dirty="0" smtClean="0">
                <a:latin typeface="Calibri"/>
              </a:rPr>
              <a:t>Štát má právo či dokonca </a:t>
            </a:r>
            <a:r>
              <a:rPr lang="sk-SK" sz="4000" dirty="0" err="1" smtClean="0">
                <a:latin typeface="Calibri"/>
              </a:rPr>
              <a:t>po-vinnosť</a:t>
            </a:r>
            <a:r>
              <a:rPr lang="sk-SK" sz="4000" dirty="0" smtClean="0">
                <a:latin typeface="Calibri"/>
              </a:rPr>
              <a:t> starať sa o vzdelanie občanov a regulovať spôsoby, akými ho nadobúdajú.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16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Základné axiómy</a:t>
            </a:r>
          </a:p>
          <a:p>
            <a:pPr marL="742950" indent="-74295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+mj-lt"/>
              <a:buAutoNum type="arabicPeriod" startAt="2"/>
            </a:pPr>
            <a:r>
              <a:rPr lang="sk-SK" sz="4000" dirty="0" smtClean="0">
                <a:latin typeface="Calibri"/>
              </a:rPr>
              <a:t>Štátom organizované a </a:t>
            </a:r>
            <a:r>
              <a:rPr lang="sk-SK" sz="4000" dirty="0" err="1" smtClean="0">
                <a:latin typeface="Calibri"/>
              </a:rPr>
              <a:t>regu-lované</a:t>
            </a:r>
            <a:r>
              <a:rPr lang="sk-SK" sz="4000" dirty="0" smtClean="0">
                <a:latin typeface="Calibri"/>
              </a:rPr>
              <a:t> inštitucionalizované vzdelávanie je najlepšou </a:t>
            </a:r>
            <a:r>
              <a:rPr lang="sk-SK" sz="4000" dirty="0" err="1" smtClean="0">
                <a:latin typeface="Calibri"/>
              </a:rPr>
              <a:t>ces-tou</a:t>
            </a:r>
            <a:r>
              <a:rPr lang="sk-SK" sz="4000" dirty="0" smtClean="0">
                <a:latin typeface="Calibri"/>
              </a:rPr>
              <a:t> ako dosiahnuť čo </a:t>
            </a:r>
            <a:r>
              <a:rPr lang="sk-SK" sz="4000" dirty="0" err="1" smtClean="0">
                <a:latin typeface="Calibri"/>
              </a:rPr>
              <a:t>najvyš-šiu</a:t>
            </a:r>
            <a:r>
              <a:rPr lang="sk-SK" sz="4000" dirty="0" smtClean="0">
                <a:latin typeface="Calibri"/>
              </a:rPr>
              <a:t> úroveň vzdelanosti v </a:t>
            </a:r>
            <a:r>
              <a:rPr lang="sk-SK" sz="4000" dirty="0" err="1" smtClean="0">
                <a:latin typeface="Calibri"/>
              </a:rPr>
              <a:t>spo-ločnosti</a:t>
            </a:r>
            <a:r>
              <a:rPr lang="sk-SK" sz="4000" dirty="0" smtClean="0">
                <a:latin typeface="Calibri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17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Základné axiómy</a:t>
            </a:r>
          </a:p>
          <a:p>
            <a:pPr marL="742950" indent="-74295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+mj-lt"/>
              <a:buAutoNum type="arabicPeriod" startAt="3"/>
            </a:pPr>
            <a:r>
              <a:rPr lang="sk-SK" sz="4000" dirty="0" smtClean="0">
                <a:latin typeface="Calibri"/>
              </a:rPr>
              <a:t>Štát má právo uzákoniť a </a:t>
            </a:r>
            <a:r>
              <a:rPr lang="sk-SK" sz="4000" dirty="0" err="1" smtClean="0">
                <a:latin typeface="Calibri"/>
              </a:rPr>
              <a:t>vy-nucovať</a:t>
            </a:r>
            <a:r>
              <a:rPr lang="sk-SK" sz="4000" dirty="0" smtClean="0">
                <a:latin typeface="Calibri"/>
              </a:rPr>
              <a:t> povinnú školskú </a:t>
            </a:r>
            <a:r>
              <a:rPr lang="sk-SK" sz="4000" dirty="0" err="1" smtClean="0">
                <a:latin typeface="Calibri"/>
              </a:rPr>
              <a:t>do-chádzku</a:t>
            </a:r>
            <a:r>
              <a:rPr lang="sk-SK" sz="4000" dirty="0" smtClean="0">
                <a:latin typeface="Calibri"/>
              </a:rPr>
              <a:t>.</a:t>
            </a:r>
            <a:endParaRPr lang="sk-SK" sz="4000" b="1" dirty="0" smtClean="0">
              <a:solidFill>
                <a:srgbClr val="FFC000"/>
              </a:solidFill>
              <a:latin typeface="Calibri"/>
            </a:endParaRPr>
          </a:p>
          <a:p>
            <a:pPr marL="742950" indent="-74295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+mj-lt"/>
              <a:buAutoNum type="arabicPeriod" startAt="3"/>
            </a:pPr>
            <a:r>
              <a:rPr lang="sk-SK" sz="4000" dirty="0" smtClean="0">
                <a:latin typeface="Calibri"/>
              </a:rPr>
              <a:t>Štát má právo a povinnosť financovať ŠŠS z daní občanov mierou, akú uzná za vhodnú.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18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Základné axiómy</a:t>
            </a:r>
          </a:p>
          <a:p>
            <a:pPr marL="742950" indent="-74295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+mj-lt"/>
              <a:buAutoNum type="arabicPeriod" startAt="5"/>
            </a:pPr>
            <a:r>
              <a:rPr lang="sk-SK" sz="4000" dirty="0" smtClean="0">
                <a:latin typeface="Calibri"/>
              </a:rPr>
              <a:t>Štát má monopolné právo na zriaďovanie resp. </a:t>
            </a:r>
            <a:r>
              <a:rPr lang="sk-SK" sz="4000" dirty="0" err="1" smtClean="0">
                <a:latin typeface="Calibri"/>
              </a:rPr>
              <a:t>akreditova</a:t>
            </a:r>
            <a:r>
              <a:rPr lang="sk-SK" sz="4000" dirty="0" smtClean="0">
                <a:latin typeface="Calibri"/>
              </a:rPr>
              <a:t>- nie vzdelávacích inštitúcií (škôl) a má právo podrobne im predpisovať, ako majú fungovať.</a:t>
            </a:r>
            <a:endParaRPr lang="sk-SK" sz="4000" b="1" dirty="0" smtClean="0">
              <a:solidFill>
                <a:srgbClr val="FFC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19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Základné axiómy</a:t>
            </a:r>
          </a:p>
          <a:p>
            <a:pPr marL="742950" indent="-74295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+mj-lt"/>
              <a:buAutoNum type="arabicPeriod" startAt="6"/>
            </a:pPr>
            <a:r>
              <a:rPr lang="sk-SK" sz="4000" dirty="0" smtClean="0">
                <a:latin typeface="Calibri"/>
              </a:rPr>
              <a:t>Štát má monopolné právo na akreditovanie rôznych foriem a úrovní vzdelávania a </a:t>
            </a:r>
            <a:r>
              <a:rPr lang="sk-SK" sz="4000" dirty="0" err="1" smtClean="0">
                <a:latin typeface="Calibri"/>
              </a:rPr>
              <a:t>vysta-vovanie</a:t>
            </a:r>
            <a:r>
              <a:rPr lang="sk-SK" sz="4000" dirty="0" smtClean="0">
                <a:latin typeface="Calibri"/>
              </a:rPr>
              <a:t> certifikátov o </a:t>
            </a:r>
            <a:r>
              <a:rPr lang="sk-SK" sz="4000" dirty="0" err="1" smtClean="0">
                <a:latin typeface="Calibri"/>
              </a:rPr>
              <a:t>nado-budnutom</a:t>
            </a:r>
            <a:r>
              <a:rPr lang="sk-SK" sz="4000" dirty="0" smtClean="0">
                <a:latin typeface="Calibri"/>
              </a:rPr>
              <a:t> vzdelaní.</a:t>
            </a:r>
            <a:endParaRPr lang="sk-SK" sz="4000" b="1" dirty="0" smtClean="0">
              <a:solidFill>
                <a:srgbClr val="FFC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2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Kríza školy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dirty="0" smtClean="0">
                <a:latin typeface="Calibri"/>
              </a:rPr>
              <a:t>Štátne školské </a:t>
            </a:r>
            <a:r>
              <a:rPr lang="sk-SK" sz="4800" dirty="0" err="1" smtClean="0">
                <a:latin typeface="Calibri"/>
              </a:rPr>
              <a:t>sys</a:t>
            </a:r>
            <a:r>
              <a:rPr lang="sk-SK" sz="4800" dirty="0" smtClean="0">
                <a:latin typeface="Calibri"/>
              </a:rPr>
              <a:t>-</a:t>
            </a:r>
            <a:br>
              <a:rPr lang="sk-SK" sz="4800" dirty="0" smtClean="0">
                <a:latin typeface="Calibri"/>
              </a:rPr>
            </a:br>
            <a:r>
              <a:rPr lang="sk-SK" sz="4800" dirty="0" smtClean="0">
                <a:latin typeface="Calibri"/>
              </a:rPr>
              <a:t>témy sú vo </a:t>
            </a:r>
            <a:r>
              <a:rPr lang="sk-SK" sz="4800" b="1" dirty="0" smtClean="0">
                <a:latin typeface="Calibri"/>
              </a:rPr>
              <a:t>vážnej, prehlbujúcej sa kríze,</a:t>
            </a:r>
            <a:br>
              <a:rPr lang="sk-SK" sz="4800" b="1" dirty="0" smtClean="0">
                <a:latin typeface="Calibri"/>
              </a:rPr>
            </a:br>
            <a:r>
              <a:rPr lang="sk-SK" sz="4800" dirty="0" smtClean="0">
                <a:latin typeface="Calibri"/>
              </a:rPr>
              <a:t>ktorej prekonanie si bude vyžadovať </a:t>
            </a:r>
            <a:r>
              <a:rPr lang="sk-SK" sz="4800" b="1" dirty="0" smtClean="0">
                <a:latin typeface="Calibri"/>
              </a:rPr>
              <a:t>zásadnú zmenu vzdelávacej paradigmy.</a:t>
            </a:r>
            <a:endParaRPr lang="sk-SK" sz="4800" b="1" dirty="0">
              <a:latin typeface="Calibri"/>
            </a:endParaRPr>
          </a:p>
        </p:txBody>
      </p:sp>
      <p:pic>
        <p:nvPicPr>
          <p:cNvPr id="4" name="Picture 2" descr="http://www.bloggodown.com/wp-content/uploads/2010/11/how-to-decrease-bounce-rate.jpg"/>
          <p:cNvPicPr>
            <a:picLocks noChangeAspect="1" noChangeArrowheads="1"/>
          </p:cNvPicPr>
          <p:nvPr/>
        </p:nvPicPr>
        <p:blipFill>
          <a:blip r:embed="rId3" cstate="print"/>
          <a:srcRect b="22222"/>
          <a:stretch>
            <a:fillRect/>
          </a:stretch>
        </p:blipFill>
        <p:spPr bwMode="auto">
          <a:xfrm>
            <a:off x="6372250" y="548600"/>
            <a:ext cx="2448340" cy="1428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20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Základné axiómy</a:t>
            </a:r>
          </a:p>
          <a:p>
            <a:pPr marL="742950" indent="-74295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+mj-lt"/>
              <a:buAutoNum type="arabicPeriod" startAt="7"/>
            </a:pPr>
            <a:r>
              <a:rPr lang="sk-SK" sz="4000" dirty="0" smtClean="0">
                <a:latin typeface="Calibri"/>
              </a:rPr>
              <a:t>Štát má monopolné právo na udeľovanie licencií </a:t>
            </a:r>
            <a:r>
              <a:rPr lang="sk-SK" sz="4000" dirty="0" err="1" smtClean="0">
                <a:latin typeface="Calibri"/>
              </a:rPr>
              <a:t>potreb-ných</a:t>
            </a:r>
            <a:r>
              <a:rPr lang="sk-SK" sz="4000" dirty="0" smtClean="0">
                <a:latin typeface="Calibri"/>
              </a:rPr>
              <a:t> pre „oficiálne“ </a:t>
            </a:r>
            <a:r>
              <a:rPr lang="sk-SK" sz="4000" dirty="0" err="1" smtClean="0">
                <a:latin typeface="Calibri"/>
              </a:rPr>
              <a:t>vyučova</a:t>
            </a:r>
            <a:r>
              <a:rPr lang="sk-SK" sz="4000" dirty="0" smtClean="0">
                <a:latin typeface="Calibri"/>
              </a:rPr>
              <a:t>- nie a právo určovať </a:t>
            </a:r>
            <a:r>
              <a:rPr lang="sk-SK" sz="4000" dirty="0" err="1" smtClean="0">
                <a:latin typeface="Calibri"/>
              </a:rPr>
              <a:t>podmien-ky</a:t>
            </a:r>
            <a:r>
              <a:rPr lang="sk-SK" sz="4000" dirty="0" smtClean="0">
                <a:latin typeface="Calibri"/>
              </a:rPr>
              <a:t>, za ktorých je možné </a:t>
            </a:r>
            <a:r>
              <a:rPr lang="sk-SK" sz="4000" dirty="0" err="1" smtClean="0">
                <a:latin typeface="Calibri"/>
              </a:rPr>
              <a:t>licen-ciu</a:t>
            </a:r>
            <a:r>
              <a:rPr lang="sk-SK" sz="4000" dirty="0" smtClean="0">
                <a:latin typeface="Calibri"/>
              </a:rPr>
              <a:t> získať.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21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Na čo by sa </a:t>
            </a: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mala zamerať </a:t>
            </a: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transformácia škôl?</a:t>
            </a:r>
            <a:endParaRPr lang="sk-SK" sz="4800" b="1" dirty="0" smtClean="0">
              <a:solidFill>
                <a:srgbClr val="FFC000"/>
              </a:solidFill>
              <a:latin typeface="Calibri"/>
            </a:endParaRPr>
          </a:p>
          <a:p>
            <a:pPr marL="742950" indent="-74295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Arial" pitchFamily="34" charset="0"/>
              <a:buChar char="•"/>
            </a:pPr>
            <a:r>
              <a:rPr lang="sk-SK" sz="4800" dirty="0" smtClean="0">
                <a:latin typeface="Calibri"/>
              </a:rPr>
              <a:t>Motivácia žiakov</a:t>
            </a:r>
          </a:p>
          <a:p>
            <a:pPr marL="742950" indent="-74295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Arial" pitchFamily="34" charset="0"/>
              <a:buChar char="•"/>
            </a:pPr>
            <a:r>
              <a:rPr lang="sk-SK" sz="4800" dirty="0" smtClean="0">
                <a:latin typeface="Calibri"/>
              </a:rPr>
              <a:t>Organizácia vyučovania</a:t>
            </a:r>
          </a:p>
          <a:p>
            <a:pPr marL="742950" indent="-74295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Arial" pitchFamily="34" charset="0"/>
              <a:buChar char="•"/>
            </a:pPr>
            <a:r>
              <a:rPr lang="sk-SK" sz="4800" dirty="0" smtClean="0">
                <a:latin typeface="Calibri"/>
              </a:rPr>
              <a:t>Obsah vzdelávania</a:t>
            </a:r>
          </a:p>
          <a:p>
            <a:pPr marL="742950" indent="-74295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Arial" pitchFamily="34" charset="0"/>
              <a:buChar char="•"/>
            </a:pPr>
            <a:r>
              <a:rPr lang="sk-SK" sz="4800" dirty="0" smtClean="0">
                <a:latin typeface="Calibri"/>
              </a:rPr>
              <a:t>Rola učiteľa</a:t>
            </a:r>
            <a:endParaRPr lang="sk-SK" sz="4800" dirty="0" smtClean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22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600" b="1" dirty="0" smtClean="0">
                <a:solidFill>
                  <a:srgbClr val="FFC000"/>
                </a:solidFill>
                <a:latin typeface="Calibri"/>
              </a:rPr>
              <a:t>Hlavné riziká tejto stratégie:</a:t>
            </a:r>
          </a:p>
          <a:p>
            <a:pPr marL="742950" indent="-74295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+mj-lt"/>
              <a:buAutoNum type="arabicPeriod"/>
            </a:pPr>
            <a:r>
              <a:rPr lang="sk-SK" sz="4000" dirty="0" smtClean="0">
                <a:latin typeface="Calibri"/>
              </a:rPr>
              <a:t>Bude správne zadefinovaný nový model štátneho </a:t>
            </a:r>
            <a:r>
              <a:rPr lang="sk-SK" sz="4000" dirty="0" err="1" smtClean="0">
                <a:latin typeface="Calibri"/>
              </a:rPr>
              <a:t>škol</a:t>
            </a:r>
            <a:r>
              <a:rPr lang="sk-SK" sz="4000" dirty="0" smtClean="0">
                <a:latin typeface="Calibri"/>
              </a:rPr>
              <a:t>-</a:t>
            </a:r>
            <a:br>
              <a:rPr lang="sk-SK" sz="4000" dirty="0" smtClean="0">
                <a:latin typeface="Calibri"/>
              </a:rPr>
            </a:br>
            <a:r>
              <a:rPr lang="sk-SK" sz="4000" dirty="0" err="1" smtClean="0">
                <a:latin typeface="Calibri"/>
              </a:rPr>
              <a:t>ského</a:t>
            </a:r>
            <a:r>
              <a:rPr lang="sk-SK" sz="4000" dirty="0" smtClean="0">
                <a:latin typeface="Calibri"/>
              </a:rPr>
              <a:t> </a:t>
            </a:r>
            <a:r>
              <a:rPr lang="sk-SK" sz="4000" dirty="0" smtClean="0">
                <a:latin typeface="Calibri"/>
              </a:rPr>
              <a:t>systému?</a:t>
            </a:r>
          </a:p>
          <a:p>
            <a:pPr marL="742950" indent="-74295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+mj-lt"/>
              <a:buAutoNum type="arabicPeriod"/>
            </a:pPr>
            <a:r>
              <a:rPr lang="sk-SK" sz="4000" dirty="0" smtClean="0">
                <a:latin typeface="Calibri"/>
              </a:rPr>
              <a:t>Podarí sa ho nastoliť napriek silnému konzervativizmu</a:t>
            </a:r>
            <a:br>
              <a:rPr lang="sk-SK" sz="4000" dirty="0" smtClean="0">
                <a:latin typeface="Calibri"/>
              </a:rPr>
            </a:br>
            <a:r>
              <a:rPr lang="sk-SK" sz="4000" dirty="0" smtClean="0">
                <a:latin typeface="Calibri"/>
              </a:rPr>
              <a:t>a inercii súčasného modelu?</a:t>
            </a:r>
          </a:p>
          <a:p>
            <a:pPr marL="742950" indent="-74295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+mj-lt"/>
              <a:buAutoNum type="arabicPeriod"/>
            </a:pPr>
            <a:r>
              <a:rPr lang="sk-SK" sz="4000" dirty="0" smtClean="0">
                <a:latin typeface="Calibri"/>
              </a:rPr>
              <a:t>Príjme verejnosť nový model?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23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Stratégia 3 – Likvidácia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dirty="0" smtClean="0">
                <a:latin typeface="Calibri"/>
              </a:rPr>
              <a:t>Postupne demontovať pre- konaný štátny školský </a:t>
            </a:r>
            <a:r>
              <a:rPr lang="sk-SK" sz="4800" dirty="0" err="1" smtClean="0">
                <a:latin typeface="Calibri"/>
              </a:rPr>
              <a:t>sys</a:t>
            </a:r>
            <a:r>
              <a:rPr lang="sk-SK" sz="4800" dirty="0" smtClean="0">
                <a:latin typeface="Calibri"/>
              </a:rPr>
              <a:t>- tém a prenechať </a:t>
            </a:r>
            <a:r>
              <a:rPr lang="sk-SK" sz="4800" dirty="0" err="1" smtClean="0">
                <a:latin typeface="Calibri"/>
              </a:rPr>
              <a:t>zodpoved-nosť</a:t>
            </a:r>
            <a:r>
              <a:rPr lang="sk-SK" sz="4800" dirty="0" smtClean="0">
                <a:latin typeface="Calibri"/>
              </a:rPr>
              <a:t> za vzdelávanie na </a:t>
            </a:r>
            <a:r>
              <a:rPr lang="sk-SK" sz="4800" dirty="0" err="1" smtClean="0">
                <a:latin typeface="Calibri"/>
              </a:rPr>
              <a:t>obča-noch</a:t>
            </a:r>
            <a:r>
              <a:rPr lang="sk-SK" sz="4800" dirty="0" smtClean="0">
                <a:latin typeface="Calibri"/>
              </a:rPr>
              <a:t>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i="1" dirty="0" smtClean="0">
                <a:latin typeface="Calibri"/>
              </a:rPr>
              <a:t>(OECD: </a:t>
            </a:r>
            <a:r>
              <a:rPr lang="sk-SK" sz="4800" i="1" dirty="0" err="1" smtClean="0">
                <a:latin typeface="Calibri"/>
              </a:rPr>
              <a:t>De-scholarizácia</a:t>
            </a:r>
            <a:r>
              <a:rPr lang="sk-SK" sz="4800" i="1" dirty="0" smtClean="0">
                <a:latin typeface="Calibri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5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24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Literatúra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Ivan Illich:</a:t>
            </a:r>
            <a:br>
              <a:rPr lang="pl-PL" sz="4800" dirty="0" smtClean="0">
                <a:latin typeface="Calibri"/>
              </a:rPr>
            </a:br>
            <a:r>
              <a:rPr lang="pl-PL" sz="4800" b="1" dirty="0" smtClean="0">
                <a:latin typeface="Calibri"/>
              </a:rPr>
              <a:t>Odškolnění</a:t>
            </a:r>
            <a:br>
              <a:rPr lang="pl-PL" sz="4800" b="1" dirty="0" smtClean="0">
                <a:latin typeface="Calibri"/>
              </a:rPr>
            </a:br>
            <a:r>
              <a:rPr lang="pl-PL" sz="4800" b="1" dirty="0" smtClean="0">
                <a:latin typeface="Calibri"/>
              </a:rPr>
              <a:t>společnosti</a:t>
            </a:r>
            <a:br>
              <a:rPr lang="pl-PL" sz="4800" b="1" dirty="0" smtClean="0">
                <a:latin typeface="Calibri"/>
              </a:rPr>
            </a:br>
            <a:r>
              <a:rPr lang="pl-PL" sz="4800" b="1" dirty="0" smtClean="0">
                <a:latin typeface="Calibri"/>
              </a:rPr>
              <a:t>(polemický spis)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endParaRPr lang="pl-PL" sz="4800" dirty="0" smtClean="0">
              <a:latin typeface="Calibri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SLON, Praha 2001</a:t>
            </a:r>
          </a:p>
        </p:txBody>
      </p:sp>
      <p:pic>
        <p:nvPicPr>
          <p:cNvPr id="7" name="Picture 6" descr="Obálka Illi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40" y="836640"/>
            <a:ext cx="3101615" cy="4608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25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600" b="1" dirty="0" smtClean="0">
                <a:solidFill>
                  <a:srgbClr val="FFC000"/>
                </a:solidFill>
                <a:latin typeface="Calibri"/>
              </a:rPr>
              <a:t>Hlavné riziká tejto stratégie:</a:t>
            </a:r>
          </a:p>
          <a:p>
            <a:pPr marL="914400" indent="-91440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+mj-lt"/>
              <a:buAutoNum type="arabicPeriod"/>
            </a:pPr>
            <a:r>
              <a:rPr lang="sk-SK" sz="4800" dirty="0" smtClean="0">
                <a:latin typeface="Calibri"/>
              </a:rPr>
              <a:t>Pochopí to </a:t>
            </a:r>
            <a:r>
              <a:rPr lang="sk-SK" sz="4800" dirty="0" smtClean="0">
                <a:latin typeface="Calibri"/>
              </a:rPr>
              <a:t>verejnosť</a:t>
            </a:r>
            <a:r>
              <a:rPr lang="sk-SK" sz="4800" dirty="0" smtClean="0">
                <a:latin typeface="Calibri"/>
              </a:rPr>
              <a:t>?</a:t>
            </a:r>
            <a:endParaRPr lang="sk-SK" sz="4800" dirty="0" smtClean="0">
              <a:latin typeface="Calibri"/>
            </a:endParaRPr>
          </a:p>
          <a:p>
            <a:pPr marL="914400" indent="-91440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+mj-lt"/>
              <a:buAutoNum type="arabicPeriod"/>
            </a:pPr>
            <a:r>
              <a:rPr lang="sk-SK" sz="4800" dirty="0" smtClean="0">
                <a:latin typeface="Calibri"/>
              </a:rPr>
              <a:t>Nie je vopred jasné, aký iný model by sa presadil.</a:t>
            </a:r>
            <a:endParaRPr lang="sk-SK" sz="4800" b="1" dirty="0" smtClean="0">
              <a:solidFill>
                <a:srgbClr val="FFC000"/>
              </a:solidFill>
              <a:latin typeface="Calibri"/>
            </a:endParaRPr>
          </a:p>
          <a:p>
            <a:pPr marL="914400" indent="-914400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85000"/>
              <a:buFont typeface="+mj-lt"/>
              <a:buAutoNum type="arabicPeriod"/>
            </a:pPr>
            <a:r>
              <a:rPr lang="sk-SK" sz="4800" dirty="0" smtClean="0">
                <a:latin typeface="Calibri"/>
              </a:rPr>
              <a:t>Zvládol by sa prechod</a:t>
            </a:r>
            <a:r>
              <a:rPr lang="sk-SK" sz="4800" dirty="0" smtClean="0">
                <a:latin typeface="Calibri"/>
              </a:rPr>
              <a:t/>
            </a:r>
            <a:br>
              <a:rPr lang="sk-SK" sz="4800" dirty="0" smtClean="0">
                <a:latin typeface="Calibri"/>
              </a:rPr>
            </a:br>
            <a:r>
              <a:rPr lang="sk-SK" sz="4800" dirty="0" smtClean="0">
                <a:latin typeface="Calibri"/>
              </a:rPr>
              <a:t>bez väčších problémov</a:t>
            </a:r>
            <a:r>
              <a:rPr lang="sk-SK" sz="4800" dirty="0" smtClean="0">
                <a:latin typeface="Calibri"/>
              </a:rPr>
              <a:t>?</a:t>
            </a:r>
            <a:endParaRPr lang="sk-SK" sz="4800" dirty="0" smtClean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26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Scenár 3.1</a:t>
            </a:r>
            <a:br>
              <a:rPr lang="sk-SK" sz="4800" b="1" dirty="0" smtClean="0">
                <a:solidFill>
                  <a:srgbClr val="FFC000"/>
                </a:solidFill>
                <a:latin typeface="Calibri"/>
              </a:rPr>
            </a:b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Voľný trh vzdelávania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dirty="0" smtClean="0">
                <a:latin typeface="Calibri"/>
              </a:rPr>
              <a:t>Vzdelávanie by </a:t>
            </a:r>
            <a:r>
              <a:rPr lang="sk-SK" sz="4800" dirty="0" err="1" smtClean="0">
                <a:latin typeface="Calibri"/>
              </a:rPr>
              <a:t>fungova-lo</a:t>
            </a:r>
            <a:r>
              <a:rPr lang="sk-SK" sz="4800" dirty="0" smtClean="0">
                <a:latin typeface="Calibri"/>
              </a:rPr>
              <a:t> podobne ako dnes napr. médiá, kultúra, knihy, šport, voľný čas...</a:t>
            </a:r>
          </a:p>
          <a:p>
            <a:pPr algn="r"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3600" dirty="0" smtClean="0">
                <a:latin typeface="Calibri"/>
              </a:rPr>
              <a:t>(OECD scenár 3a)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27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Scenár 3.1</a:t>
            </a:r>
            <a:br>
              <a:rPr lang="sk-SK" sz="4800" b="1" dirty="0" smtClean="0">
                <a:solidFill>
                  <a:srgbClr val="FFC000"/>
                </a:solidFill>
                <a:latin typeface="Calibri"/>
              </a:rPr>
            </a:b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Komerčný trh </a:t>
            </a:r>
            <a:r>
              <a:rPr lang="sk-SK" sz="4800" b="1" dirty="0" err="1" smtClean="0">
                <a:solidFill>
                  <a:srgbClr val="FFC000"/>
                </a:solidFill>
                <a:latin typeface="Calibri"/>
              </a:rPr>
              <a:t>inštitucionali-zovaného</a:t>
            </a: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  vzdelávania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dirty="0" smtClean="0">
                <a:latin typeface="Calibri"/>
              </a:rPr>
              <a:t>súťaž rôznych subjektov</a:t>
            </a:r>
            <a:br>
              <a:rPr lang="sk-SK" sz="4800" dirty="0" smtClean="0">
                <a:latin typeface="Calibri"/>
              </a:rPr>
            </a:br>
            <a:r>
              <a:rPr lang="sk-SK" sz="4800" dirty="0" smtClean="0">
                <a:latin typeface="Calibri"/>
              </a:rPr>
              <a:t>	na voľnom trhu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dirty="0" smtClean="0">
                <a:latin typeface="Calibri"/>
              </a:rPr>
              <a:t>prevláda inštitucionálne,</a:t>
            </a:r>
            <a:br>
              <a:rPr lang="sk-SK" sz="4800" dirty="0" smtClean="0">
                <a:latin typeface="Calibri"/>
              </a:rPr>
            </a:br>
            <a:r>
              <a:rPr lang="sk-SK" sz="4800" dirty="0" smtClean="0">
                <a:latin typeface="Calibri"/>
              </a:rPr>
              <a:t>	formálne vzdelávanie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28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Scenár 3.1</a:t>
            </a:r>
            <a:br>
              <a:rPr lang="sk-SK" sz="4800" b="1" dirty="0" smtClean="0">
                <a:solidFill>
                  <a:srgbClr val="FFC000"/>
                </a:solidFill>
                <a:latin typeface="Calibri"/>
              </a:rPr>
            </a:b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Komerčný trh </a:t>
            </a:r>
            <a:r>
              <a:rPr lang="sk-SK" sz="4800" b="1" dirty="0" err="1" smtClean="0">
                <a:solidFill>
                  <a:srgbClr val="FFC000"/>
                </a:solidFill>
                <a:latin typeface="Calibri"/>
              </a:rPr>
              <a:t>inštitucionali-zovaného</a:t>
            </a: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  vzdelávania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dirty="0" smtClean="0">
                <a:latin typeface="Calibri"/>
              </a:rPr>
              <a:t>skoro všetko vzdelávanie</a:t>
            </a:r>
            <a:br>
              <a:rPr lang="sk-SK" sz="4800" dirty="0" smtClean="0">
                <a:latin typeface="Calibri"/>
              </a:rPr>
            </a:br>
            <a:r>
              <a:rPr lang="sk-SK" sz="4800" dirty="0" smtClean="0">
                <a:latin typeface="Calibri"/>
              </a:rPr>
              <a:t>	spoplatnené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dirty="0" smtClean="0">
                <a:latin typeface="Calibri"/>
              </a:rPr>
              <a:t>minimálna regulácia</a:t>
            </a:r>
            <a:br>
              <a:rPr lang="sk-SK" sz="4800" dirty="0" smtClean="0">
                <a:latin typeface="Calibri"/>
              </a:rPr>
            </a:br>
            <a:r>
              <a:rPr lang="sk-SK" sz="4800" dirty="0" smtClean="0">
                <a:latin typeface="Calibri"/>
              </a:rPr>
              <a:t>	zo strany štátu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29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Scenár 3.2</a:t>
            </a:r>
            <a:br>
              <a:rPr lang="sk-SK" sz="4800" b="1" dirty="0" smtClean="0">
                <a:solidFill>
                  <a:srgbClr val="FFC000"/>
                </a:solidFill>
                <a:latin typeface="Calibri"/>
              </a:rPr>
            </a:b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Spoločnosť </a:t>
            </a:r>
            <a:r>
              <a:rPr lang="sk-SK" sz="4800" b="1" dirty="0" err="1" smtClean="0">
                <a:solidFill>
                  <a:srgbClr val="FFC000"/>
                </a:solidFill>
                <a:latin typeface="Calibri"/>
              </a:rPr>
              <a:t>neinštitucionali-zovaného</a:t>
            </a: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 vzdelávania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400" dirty="0" smtClean="0">
                <a:latin typeface="Calibri"/>
              </a:rPr>
              <a:t>→	</a:t>
            </a:r>
            <a:r>
              <a:rPr lang="sk-SK" sz="4400" dirty="0" smtClean="0">
                <a:latin typeface="Calibri"/>
              </a:rPr>
              <a:t>domáce vzdelávanie</a:t>
            </a:r>
            <a:br>
              <a:rPr lang="sk-SK" sz="4400" dirty="0" smtClean="0">
                <a:latin typeface="Calibri"/>
              </a:rPr>
            </a:br>
            <a:r>
              <a:rPr lang="pl-PL" sz="4400" dirty="0" smtClean="0">
                <a:latin typeface="Calibri"/>
              </a:rPr>
              <a:t>→	</a:t>
            </a:r>
            <a:r>
              <a:rPr lang="sk-SK" sz="4400" dirty="0" smtClean="0">
                <a:latin typeface="Calibri"/>
              </a:rPr>
              <a:t>domáci učitelia</a:t>
            </a:r>
            <a:br>
              <a:rPr lang="sk-SK" sz="4400" dirty="0" smtClean="0">
                <a:latin typeface="Calibri"/>
              </a:rPr>
            </a:br>
            <a:r>
              <a:rPr lang="pl-PL" sz="4400" dirty="0" smtClean="0">
                <a:latin typeface="Calibri"/>
              </a:rPr>
              <a:t>→	</a:t>
            </a:r>
            <a:r>
              <a:rPr lang="sk-SK" sz="4400" dirty="0" smtClean="0">
                <a:latin typeface="Calibri"/>
              </a:rPr>
              <a:t>malé súkromné „školy“</a:t>
            </a:r>
            <a:br>
              <a:rPr lang="sk-SK" sz="4400" dirty="0" smtClean="0">
                <a:latin typeface="Calibri"/>
              </a:rPr>
            </a:br>
            <a:r>
              <a:rPr lang="pl-PL" sz="4400" dirty="0" smtClean="0">
                <a:latin typeface="Calibri"/>
              </a:rPr>
              <a:t>→	</a:t>
            </a:r>
            <a:r>
              <a:rPr lang="sk-SK" sz="4400" dirty="0" smtClean="0">
                <a:latin typeface="Calibri"/>
              </a:rPr>
              <a:t>vzdelávacie </a:t>
            </a:r>
            <a:r>
              <a:rPr lang="sk-SK" sz="4400" dirty="0" err="1" smtClean="0">
                <a:latin typeface="Calibri"/>
              </a:rPr>
              <a:t>neziskovky</a:t>
            </a:r>
            <a:endParaRPr lang="sk-SK" sz="4400" dirty="0" smtClean="0">
              <a:latin typeface="Calibri"/>
            </a:endParaRPr>
          </a:p>
          <a:p>
            <a:pPr algn="r"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3600" dirty="0" smtClean="0">
                <a:latin typeface="Calibri"/>
              </a:rPr>
              <a:t>(OECD scenár 3b)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5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3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O čom (ne)budem hovoriť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b="1" dirty="0" smtClean="0">
                <a:latin typeface="Calibri"/>
              </a:rPr>
              <a:t>Prejavy</a:t>
            </a:r>
            <a:r>
              <a:rPr lang="sk-SK" sz="4800" dirty="0" smtClean="0">
                <a:latin typeface="Calibri"/>
              </a:rPr>
              <a:t> krízy školy</a:t>
            </a:r>
            <a:br>
              <a:rPr lang="sk-SK" sz="4800" dirty="0" smtClean="0">
                <a:latin typeface="Calibri"/>
              </a:rPr>
            </a:br>
            <a:r>
              <a:rPr lang="sk-SK" sz="3600" dirty="0" smtClean="0">
                <a:latin typeface="Calibri"/>
              </a:rPr>
              <a:t>	</a:t>
            </a:r>
            <a:r>
              <a:rPr lang="pl-PL" sz="3600" dirty="0" smtClean="0">
                <a:latin typeface="Calibri"/>
              </a:rPr>
              <a:t> → </a:t>
            </a:r>
            <a:r>
              <a:rPr lang="sk-SK" sz="3600" dirty="0" smtClean="0">
                <a:latin typeface="Calibri"/>
              </a:rPr>
              <a:t>problémy v škole</a:t>
            </a:r>
            <a:br>
              <a:rPr lang="sk-SK" sz="3600" dirty="0" smtClean="0">
                <a:latin typeface="Calibri"/>
              </a:rPr>
            </a:br>
            <a:r>
              <a:rPr lang="sk-SK" sz="3600" dirty="0" smtClean="0">
                <a:latin typeface="Calibri"/>
              </a:rPr>
              <a:t>	</a:t>
            </a:r>
            <a:r>
              <a:rPr lang="pl-PL" sz="3600" dirty="0" smtClean="0">
                <a:latin typeface="Calibri"/>
              </a:rPr>
              <a:t> → </a:t>
            </a:r>
            <a:r>
              <a:rPr lang="sk-SK" sz="3600" dirty="0" smtClean="0">
                <a:latin typeface="Calibri"/>
              </a:rPr>
              <a:t>obchádzanie školy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pl-PL" sz="4800" b="1" dirty="0" smtClean="0">
                <a:latin typeface="Calibri"/>
              </a:rPr>
              <a:t>P</a:t>
            </a:r>
            <a:r>
              <a:rPr lang="sk-SK" sz="4800" b="1" dirty="0" err="1" smtClean="0">
                <a:latin typeface="Calibri"/>
              </a:rPr>
              <a:t>ríčiny</a:t>
            </a:r>
            <a:r>
              <a:rPr lang="sk-SK" sz="4800" dirty="0" smtClean="0">
                <a:latin typeface="Calibri"/>
              </a:rPr>
              <a:t> krízy školy</a:t>
            </a:r>
            <a:br>
              <a:rPr lang="sk-SK" sz="4800" dirty="0" smtClean="0">
                <a:latin typeface="Calibri"/>
              </a:rPr>
            </a:br>
            <a:r>
              <a:rPr lang="sk-SK" sz="3600" dirty="0" smtClean="0">
                <a:latin typeface="Calibri"/>
              </a:rPr>
              <a:t>	</a:t>
            </a:r>
            <a:r>
              <a:rPr lang="pl-PL" sz="3600" dirty="0" smtClean="0">
                <a:latin typeface="Calibri"/>
              </a:rPr>
              <a:t> → </a:t>
            </a:r>
            <a:r>
              <a:rPr lang="sk-SK" sz="3600" dirty="0" smtClean="0">
                <a:latin typeface="Calibri"/>
              </a:rPr>
              <a:t>vonkajšie</a:t>
            </a:r>
            <a:br>
              <a:rPr lang="sk-SK" sz="3600" dirty="0" smtClean="0">
                <a:latin typeface="Calibri"/>
              </a:rPr>
            </a:br>
            <a:r>
              <a:rPr lang="sk-SK" sz="3600" dirty="0" smtClean="0">
                <a:latin typeface="Calibri"/>
              </a:rPr>
              <a:t>	</a:t>
            </a:r>
            <a:r>
              <a:rPr lang="pl-PL" sz="3600" dirty="0" smtClean="0">
                <a:latin typeface="Calibri"/>
              </a:rPr>
              <a:t> → </a:t>
            </a:r>
            <a:r>
              <a:rPr lang="sk-SK" sz="3600" dirty="0" smtClean="0">
                <a:latin typeface="Calibri"/>
              </a:rPr>
              <a:t>vnútorné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  	</a:t>
            </a: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Scenáre ďalšieho vývoja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30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Scenár 3.2</a:t>
            </a:r>
            <a:br>
              <a:rPr lang="sk-SK" sz="4800" b="1" dirty="0" smtClean="0">
                <a:solidFill>
                  <a:srgbClr val="FFC000"/>
                </a:solidFill>
                <a:latin typeface="Calibri"/>
              </a:rPr>
            </a:b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Spoločnosť </a:t>
            </a:r>
            <a:r>
              <a:rPr lang="sk-SK" sz="4800" b="1" dirty="0" err="1" smtClean="0">
                <a:solidFill>
                  <a:srgbClr val="FFC000"/>
                </a:solidFill>
                <a:latin typeface="Calibri"/>
              </a:rPr>
              <a:t>neinštitucionali-zovaného</a:t>
            </a: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 vzdelávania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400" dirty="0" smtClean="0">
                <a:latin typeface="Calibri"/>
              </a:rPr>
              <a:t>→	neformálne </a:t>
            </a:r>
            <a:r>
              <a:rPr lang="sk-SK" sz="4400" dirty="0" err="1" smtClean="0">
                <a:latin typeface="Calibri"/>
              </a:rPr>
              <a:t>vzd</a:t>
            </a:r>
            <a:r>
              <a:rPr lang="sk-SK" sz="4400" dirty="0" smtClean="0">
                <a:latin typeface="Calibri"/>
              </a:rPr>
              <a:t>. komunity</a:t>
            </a:r>
            <a:br>
              <a:rPr lang="sk-SK" sz="4400" dirty="0" smtClean="0">
                <a:latin typeface="Calibri"/>
              </a:rPr>
            </a:br>
            <a:r>
              <a:rPr lang="pl-PL" sz="4400" dirty="0" smtClean="0">
                <a:latin typeface="Calibri"/>
              </a:rPr>
              <a:t>→	vzdelávacie s</a:t>
            </a:r>
            <a:r>
              <a:rPr lang="sk-SK" sz="4400" dirty="0" err="1" smtClean="0">
                <a:latin typeface="Calibri"/>
              </a:rPr>
              <a:t>oc</a:t>
            </a:r>
            <a:r>
              <a:rPr lang="sk-SK" sz="4400" dirty="0" smtClean="0">
                <a:latin typeface="Calibri"/>
              </a:rPr>
              <a:t>. siete</a:t>
            </a:r>
            <a:br>
              <a:rPr lang="sk-SK" sz="4400" dirty="0" smtClean="0">
                <a:latin typeface="Calibri"/>
              </a:rPr>
            </a:br>
            <a:r>
              <a:rPr lang="pl-PL" sz="4400" dirty="0" smtClean="0">
                <a:latin typeface="Calibri"/>
              </a:rPr>
              <a:t>→	</a:t>
            </a:r>
            <a:r>
              <a:rPr lang="sk-SK" sz="4400" dirty="0" err="1" smtClean="0">
                <a:latin typeface="Calibri"/>
              </a:rPr>
              <a:t>e-learning</a:t>
            </a:r>
            <a:r>
              <a:rPr lang="sk-SK" sz="4400" dirty="0" smtClean="0">
                <a:latin typeface="Calibri"/>
              </a:rPr>
              <a:t/>
            </a:r>
            <a:br>
              <a:rPr lang="sk-SK" sz="4400" dirty="0" smtClean="0">
                <a:latin typeface="Calibri"/>
              </a:rPr>
            </a:br>
            <a:r>
              <a:rPr lang="pl-PL" sz="4400" dirty="0" smtClean="0">
                <a:latin typeface="Calibri"/>
              </a:rPr>
              <a:t>→	množstvo </a:t>
            </a:r>
            <a:r>
              <a:rPr lang="sk-SK" sz="4400" dirty="0" smtClean="0">
                <a:latin typeface="Calibri"/>
              </a:rPr>
              <a:t>samoukov</a:t>
            </a:r>
            <a:br>
              <a:rPr lang="sk-SK" sz="4400" dirty="0" smtClean="0">
                <a:latin typeface="Calibri"/>
              </a:rPr>
            </a:br>
            <a:r>
              <a:rPr lang="pl-PL" sz="4400" dirty="0" smtClean="0">
                <a:latin typeface="Calibri"/>
              </a:rPr>
              <a:t>→	</a:t>
            </a:r>
            <a:r>
              <a:rPr lang="sk-SK" sz="4400" dirty="0" smtClean="0">
                <a:latin typeface="Calibri"/>
              </a:rPr>
              <a:t>vzdelávanie na pracovisku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31</a:t>
            </a:fld>
            <a:endParaRPr lang="sk-SK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0825" y="1628775"/>
            <a:ext cx="8642350" cy="5043488"/>
          </a:xfrm>
          <a:prstGeom prst="rect">
            <a:avLst/>
          </a:prstGeom>
        </p:spPr>
        <p:txBody>
          <a:bodyPr/>
          <a:lstStyle/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sk-SK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Ďakujem za pozornosť.</a:t>
            </a:r>
          </a:p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sk-SK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sk-SK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Burjan@exam.sk</a:t>
            </a:r>
            <a:endParaRPr kumimoji="0" lang="sk-SK" sz="48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5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4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Stratégia politikov bude závisieť (aj) od toho...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...	do akej miery budú 	vnímať krízu školy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700" dirty="0" smtClean="0">
                <a:latin typeface="Calibri"/>
              </a:rPr>
              <a:t>... 	ako si vysvetlia jej príčiny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400" dirty="0" smtClean="0">
                <a:latin typeface="Calibri"/>
              </a:rPr>
              <a:t>... 	</a:t>
            </a:r>
            <a:r>
              <a:rPr lang="pl-PL" sz="4400" b="1" dirty="0" smtClean="0">
                <a:latin typeface="Calibri"/>
              </a:rPr>
              <a:t>ako „hlboko“ vnútri systé-</a:t>
            </a:r>
            <a:br>
              <a:rPr lang="pl-PL" sz="4400" b="1" dirty="0" smtClean="0">
                <a:latin typeface="Calibri"/>
              </a:rPr>
            </a:br>
            <a:r>
              <a:rPr lang="pl-PL" sz="4400" b="1" dirty="0" smtClean="0">
                <a:latin typeface="Calibri"/>
              </a:rPr>
              <a:t>	mu budú vidieť jej príčiny</a:t>
            </a:r>
            <a:endParaRPr lang="sk-SK" sz="4400" b="1" dirty="0" smtClean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5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5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Zmena nebude ľahká...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700" dirty="0" smtClean="0">
                <a:latin typeface="Calibri"/>
              </a:rPr>
              <a:t>→	</a:t>
            </a:r>
            <a:r>
              <a:rPr lang="sk-SK" sz="4700" dirty="0" smtClean="0">
                <a:latin typeface="Calibri"/>
              </a:rPr>
              <a:t>Nie je zhoda na diagnóze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dirty="0" smtClean="0">
                <a:latin typeface="Calibri"/>
              </a:rPr>
              <a:t>Nie je zhoda na terapii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dirty="0" smtClean="0">
                <a:latin typeface="Calibri"/>
              </a:rPr>
              <a:t>Zakorenené predstavy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dirty="0" smtClean="0">
                <a:latin typeface="Calibri"/>
              </a:rPr>
              <a:t>Globalizácia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→	</a:t>
            </a:r>
            <a:r>
              <a:rPr lang="sk-SK" sz="4800" dirty="0" smtClean="0">
                <a:latin typeface="Calibri"/>
              </a:rPr>
              <a:t>Krátke volebné obdobia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endParaRPr lang="sk-SK" sz="4800" dirty="0" smtClean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5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6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Literatúra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b="1" dirty="0" smtClean="0">
                <a:latin typeface="Calibri"/>
              </a:rPr>
              <a:t>What schools</a:t>
            </a:r>
            <a:br>
              <a:rPr lang="pl-PL" sz="4800" b="1" dirty="0" smtClean="0">
                <a:latin typeface="Calibri"/>
              </a:rPr>
            </a:br>
            <a:r>
              <a:rPr lang="pl-PL" sz="4800" b="1" dirty="0" smtClean="0">
                <a:latin typeface="Calibri"/>
              </a:rPr>
              <a:t>for tomorrow?</a:t>
            </a:r>
            <a:br>
              <a:rPr lang="pl-PL" sz="4800" b="1" dirty="0" smtClean="0">
                <a:latin typeface="Calibri"/>
              </a:rPr>
            </a:br>
            <a:endParaRPr lang="pl-PL" sz="4800" b="1" dirty="0" smtClean="0">
              <a:latin typeface="Calibri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pl-PL" sz="4800" dirty="0" smtClean="0">
                <a:latin typeface="Calibri"/>
              </a:rPr>
              <a:t>OECD</a:t>
            </a:r>
            <a:br>
              <a:rPr lang="pl-PL" sz="4800" dirty="0" smtClean="0">
                <a:latin typeface="Calibri"/>
              </a:rPr>
            </a:br>
            <a:r>
              <a:rPr lang="pl-PL" sz="4800" dirty="0" smtClean="0">
                <a:latin typeface="Calibri"/>
              </a:rPr>
              <a:t>Paris 2001</a:t>
            </a:r>
            <a:endParaRPr lang="sk-SK" sz="4400" dirty="0" smtClean="0">
              <a:latin typeface="Calibri"/>
            </a:endParaRPr>
          </a:p>
        </p:txBody>
      </p:sp>
      <p:pic>
        <p:nvPicPr>
          <p:cNvPr id="4" name="Picture 3" descr="2001_OECD_What_Schools_for_th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11542" y="836640"/>
            <a:ext cx="2860958" cy="4176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7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Tri základné stratégie</a:t>
            </a:r>
            <a:br>
              <a:rPr lang="sk-SK" sz="4800" b="1" dirty="0" smtClean="0">
                <a:solidFill>
                  <a:srgbClr val="FFC000"/>
                </a:solidFill>
                <a:latin typeface="Calibri"/>
              </a:rPr>
            </a:b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vo vzťahu k štátnemu školskému systému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dirty="0" smtClean="0">
                <a:latin typeface="Calibri"/>
              </a:rPr>
              <a:t>1.  Konzervácia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dirty="0" smtClean="0">
                <a:latin typeface="Calibri"/>
              </a:rPr>
              <a:t>2.  Transformácia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dirty="0" smtClean="0">
                <a:latin typeface="Calibri"/>
              </a:rPr>
              <a:t>3.  Likvidácia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8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Stratégia 1 – Konzervácia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dirty="0" smtClean="0">
                <a:latin typeface="Calibri"/>
              </a:rPr>
              <a:t>Zachovať status </a:t>
            </a:r>
            <a:r>
              <a:rPr lang="sk-SK" sz="4800" dirty="0" err="1" smtClean="0">
                <a:latin typeface="Calibri"/>
              </a:rPr>
              <a:t>quo</a:t>
            </a:r>
            <a:r>
              <a:rPr lang="sk-SK" sz="4800" dirty="0" smtClean="0">
                <a:latin typeface="Calibri"/>
              </a:rPr>
              <a:t>, t. j. súčasný model ŠŠS </a:t>
            </a:r>
            <a:r>
              <a:rPr lang="sk-SK" sz="4800" dirty="0" err="1" smtClean="0">
                <a:latin typeface="Calibri"/>
              </a:rPr>
              <a:t>vylep-šený</a:t>
            </a:r>
            <a:r>
              <a:rPr lang="sk-SK" sz="4800" dirty="0" smtClean="0">
                <a:latin typeface="Calibri"/>
              </a:rPr>
              <a:t> „reformami“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000" i="1" dirty="0" smtClean="0">
                <a:latin typeface="Calibri"/>
              </a:rPr>
              <a:t>(OECD: </a:t>
            </a:r>
            <a:r>
              <a:rPr lang="sk-SK" sz="4000" i="1" dirty="0" err="1" smtClean="0">
                <a:latin typeface="Calibri"/>
              </a:rPr>
              <a:t>extrapolácia</a:t>
            </a:r>
            <a:r>
              <a:rPr lang="sk-SK" sz="4000" i="1" dirty="0" smtClean="0">
                <a:latin typeface="Calibri"/>
              </a:rPr>
              <a:t>)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endParaRPr lang="sk-SK" sz="4800" b="1" dirty="0" smtClean="0">
              <a:solidFill>
                <a:srgbClr val="FFC000"/>
              </a:solidFill>
              <a:latin typeface="Calibri"/>
            </a:endParaRPr>
          </a:p>
        </p:txBody>
      </p:sp>
      <p:pic>
        <p:nvPicPr>
          <p:cNvPr id="4" name="Picture 3" descr="Free-Vector-Ostrich-Head-in-Sand-166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7201" y="3645030"/>
            <a:ext cx="2375299" cy="26700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9032" y="6315074"/>
            <a:ext cx="684968" cy="542925"/>
          </a:xfrm>
        </p:spPr>
        <p:txBody>
          <a:bodyPr/>
          <a:lstStyle/>
          <a:p>
            <a:pPr>
              <a:defRPr/>
            </a:pPr>
            <a:fld id="{476CA5C3-63BD-40F8-AB2E-A46DE7402BB1}" type="slidenum">
              <a:rPr lang="sk-SK" smtClean="0"/>
              <a:pPr>
                <a:defRPr/>
              </a:pPr>
              <a:t>9</a:t>
            </a:fld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971500" y="548600"/>
            <a:ext cx="7201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Scenár 1.1</a:t>
            </a:r>
            <a:br>
              <a:rPr lang="sk-SK" sz="4800" b="1" dirty="0" smtClean="0">
                <a:solidFill>
                  <a:srgbClr val="FFC000"/>
                </a:solidFill>
                <a:latin typeface="Calibri"/>
              </a:rPr>
            </a:br>
            <a:r>
              <a:rPr lang="sk-SK" sz="4800" b="1" dirty="0" smtClean="0">
                <a:solidFill>
                  <a:srgbClr val="FFC000"/>
                </a:solidFill>
                <a:latin typeface="Calibri"/>
              </a:rPr>
              <a:t>„Reformy“ budú úspešné</a:t>
            </a:r>
            <a:endParaRPr lang="sk-SK" sz="4800" dirty="0" smtClean="0">
              <a:solidFill>
                <a:srgbClr val="FFC000"/>
              </a:solidFill>
              <a:latin typeface="Calibri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4800" dirty="0" smtClean="0">
                <a:latin typeface="Calibri"/>
              </a:rPr>
              <a:t>Kríza školy bude prekonaná, napätie opadne, verejnosť bude v zásade spokojná, potreby spoločnosti budú</a:t>
            </a:r>
            <a:br>
              <a:rPr lang="sk-SK" sz="4800" dirty="0" smtClean="0">
                <a:latin typeface="Calibri"/>
              </a:rPr>
            </a:br>
            <a:r>
              <a:rPr lang="sk-SK" sz="4800" dirty="0" smtClean="0">
                <a:latin typeface="Calibri"/>
              </a:rPr>
              <a:t>v zásade napĺňané.</a:t>
            </a:r>
          </a:p>
          <a:p>
            <a:pPr algn="r"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85000"/>
            </a:pPr>
            <a:r>
              <a:rPr lang="sk-SK" sz="3600" dirty="0" smtClean="0">
                <a:latin typeface="Calibri"/>
              </a:rPr>
              <a:t>(OECD scenár 1a)</a:t>
            </a:r>
            <a:endParaRPr lang="sk-SK" sz="3600" b="1" dirty="0" smtClean="0">
              <a:solidFill>
                <a:srgbClr val="FFC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rrency">
  <a:themeElements>
    <a:clrScheme name="Moja schém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FF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3516</TotalTime>
  <Words>376</Words>
  <Application>Microsoft Office PowerPoint</Application>
  <PresentationFormat>On-screen Show (4:3)</PresentationFormat>
  <Paragraphs>133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Currency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Vladimír Burjan</dc:creator>
  <cp:lastModifiedBy>Vladimír Burjan</cp:lastModifiedBy>
  <cp:revision>1223</cp:revision>
  <dcterms:created xsi:type="dcterms:W3CDTF">2011-03-12T08:23:41Z</dcterms:created>
  <dcterms:modified xsi:type="dcterms:W3CDTF">2011-11-23T08:01:22Z</dcterms:modified>
</cp:coreProperties>
</file>