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310" r:id="rId3"/>
    <p:sldId id="301" r:id="rId4"/>
    <p:sldId id="294" r:id="rId5"/>
    <p:sldId id="279" r:id="rId6"/>
    <p:sldId id="287" r:id="rId7"/>
    <p:sldId id="286" r:id="rId8"/>
    <p:sldId id="288" r:id="rId9"/>
    <p:sldId id="300" r:id="rId10"/>
    <p:sldId id="291" r:id="rId11"/>
    <p:sldId id="290" r:id="rId12"/>
    <p:sldId id="309" r:id="rId13"/>
    <p:sldId id="292" r:id="rId14"/>
    <p:sldId id="298" r:id="rId15"/>
    <p:sldId id="302" r:id="rId16"/>
    <p:sldId id="303" r:id="rId17"/>
    <p:sldId id="299" r:id="rId18"/>
    <p:sldId id="305" r:id="rId19"/>
    <p:sldId id="293" r:id="rId20"/>
    <p:sldId id="304" r:id="rId21"/>
    <p:sldId id="306" r:id="rId22"/>
    <p:sldId id="284" r:id="rId23"/>
    <p:sldId id="289" r:id="rId24"/>
    <p:sldId id="264" r:id="rId25"/>
    <p:sldId id="285" r:id="rId26"/>
    <p:sldId id="295" r:id="rId27"/>
    <p:sldId id="297" r:id="rId28"/>
    <p:sldId id="296" r:id="rId29"/>
    <p:sldId id="307" r:id="rId30"/>
    <p:sldId id="308" r:id="rId31"/>
    <p:sldId id="311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98763"/>
    <a:srgbClr val="C621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2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1800"/>
          </a:p>
        </p:txBody>
      </p:sp>
      <p:pic>
        <p:nvPicPr>
          <p:cNvPr id="5" name="Picture 8" descr="logoS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333375"/>
            <a:ext cx="1681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76475"/>
            <a:ext cx="7772400" cy="1874838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652963"/>
            <a:ext cx="7343775" cy="1512887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AD2CA-635F-4961-8E42-2763BDE8AE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656C0-18E7-4D20-90FA-D859F6D62A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5113" y="476250"/>
            <a:ext cx="2071687" cy="56499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95288" y="476250"/>
            <a:ext cx="6067425" cy="56499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BE1C6-2727-4A69-9A40-4C8FA7627A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45085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6C1C-040A-4AFA-9331-2B01A46F40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45085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BDD8-5554-4DA8-AA53-9C5A6C2678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8B9E-70AB-4047-B843-C0A8295741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FAFAF-A44A-4C87-923B-5FED2F2365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A0D38-3F64-489D-9FD4-8EC5D6254E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E9DFF-3A86-48E8-80BC-2BAA3E1FCC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F4939-4A71-4C68-92B2-DE94DB20C5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7D4F9-1AC1-46A4-A136-81926E8BE8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0E06-7664-400F-BE50-64F97A4B24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4F5BC-53EE-4F0E-BFF1-DC353B4086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80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76250"/>
            <a:ext cx="82296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630E48D-2A2B-4DDA-B230-1F567E6B12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2" name="Picture 8" descr="logoSCIO_ne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488" y="333375"/>
            <a:ext cx="16843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ollege.org/" TargetMode="External"/><Relationship Id="rId2" Type="http://schemas.openxmlformats.org/officeDocument/2006/relationships/hyperlink" Target="http://www.kickstarter.com/projects/1528125592/dont-go-back-to-school-a-handbook-for-learning-an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punksguide.org/tutorial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Vzdělávání odchází ze školství</a:t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r>
              <a:rPr lang="cs-CZ" sz="2000" smtClean="0"/>
              <a:t>Dobré a špatné zprávy</a:t>
            </a: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Lípa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Špatná zpráva pro školy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smtClean="0"/>
              <a:t>Vzdělávání ve školách ubývá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Neodpovídá poptávce – potřebám budoucnosti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obsahem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chybí: soft skills, ekonomie, zdraví, vztahy, složité životní situace (nezaměstnanost)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přebývá: znalosti s nejasným smyslem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formou</a:t>
            </a:r>
          </a:p>
          <a:p>
            <a:pPr lvl="1">
              <a:buFontTx/>
              <a:buNone/>
            </a:pPr>
            <a:r>
              <a:rPr lang="cs-CZ" sz="2400" smtClean="0"/>
              <a:t>nuda, hromadnost, frontální výuka, </a:t>
            </a:r>
            <a:r>
              <a:rPr lang="cs-CZ" sz="2400" b="1" smtClean="0"/>
              <a:t>jednotnost</a:t>
            </a:r>
          </a:p>
          <a:p>
            <a:pPr lvl="1">
              <a:buFontTx/>
              <a:buNone/>
            </a:pPr>
            <a:r>
              <a:rPr lang="cs-CZ" sz="2400" smtClean="0"/>
              <a:t>motivace</a:t>
            </a:r>
          </a:p>
          <a:p>
            <a:pPr algn="r">
              <a:buFontTx/>
              <a:buNone/>
            </a:pPr>
            <a:r>
              <a:rPr lang="cs-CZ" sz="2400" smtClean="0"/>
              <a:t>Je to ještě veřejný statek?</a:t>
            </a:r>
          </a:p>
        </p:txBody>
      </p:sp>
      <p:sp>
        <p:nvSpPr>
          <p:cNvPr id="2150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2150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2150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>
                <a:cs typeface="Times New Roman" pitchFamily="18" charset="0"/>
              </a:rPr>
              <a:t> </a:t>
            </a:r>
            <a:endParaRPr lang="cs-CZ" sz="1800"/>
          </a:p>
        </p:txBody>
      </p:sp>
      <p:sp>
        <p:nvSpPr>
          <p:cNvPr id="21510" name="Rectangle 50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Špatná zpráva pro školy</a:t>
            </a:r>
          </a:p>
        </p:txBody>
      </p:sp>
      <p:sp>
        <p:nvSpPr>
          <p:cNvPr id="225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1668463" cy="471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500" b="1" i="1" smtClean="0"/>
              <a:t>1774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500" b="1" i="1" smtClean="0"/>
          </a:p>
        </p:txBody>
      </p:sp>
      <p:sp>
        <p:nvSpPr>
          <p:cNvPr id="2253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2253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22533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>
                <a:cs typeface="Times New Roman" pitchFamily="18" charset="0"/>
              </a:rPr>
              <a:t> </a:t>
            </a:r>
            <a:endParaRPr lang="cs-CZ" sz="1800"/>
          </a:p>
        </p:txBody>
      </p:sp>
      <p:sp>
        <p:nvSpPr>
          <p:cNvPr id="22534" name="Rectangle 50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2425"/>
            <a:ext cx="47752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30563"/>
            <a:ext cx="4876800" cy="362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4800600" y="2746375"/>
            <a:ext cx="16684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cs-CZ" sz="2500" b="1" i="1" kern="0" dirty="0">
                <a:latin typeface="+mn-lt"/>
              </a:rPr>
              <a:t>2008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cs-CZ" sz="2500" b="1" i="1" kern="0" dirty="0">
              <a:latin typeface="+mn-lt"/>
            </a:endParaRP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282575" y="5476875"/>
            <a:ext cx="38830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cs-CZ" sz="2500" i="1">
                <a:latin typeface="Tahoma" pitchFamily="34" charset="0"/>
              </a:rPr>
              <a:t>Školy jsou nepružné a nemohou reagovat  na změny ve světě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FF0000"/>
                </a:solidFill>
              </a:rPr>
              <a:t>Dobrá </a:t>
            </a:r>
            <a:r>
              <a:rPr lang="cs-CZ" dirty="0" smtClean="0"/>
              <a:t>zpráva pro školy</a:t>
            </a: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500" b="1" i="1" smtClean="0"/>
              <a:t>21. století</a:t>
            </a:r>
          </a:p>
        </p:txBody>
      </p:sp>
      <p:sp>
        <p:nvSpPr>
          <p:cNvPr id="46084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4608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46086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>
                <a:cs typeface="Times New Roman" pitchFamily="18" charset="0"/>
              </a:rPr>
              <a:t> </a:t>
            </a:r>
            <a:endParaRPr lang="cs-CZ" sz="1800"/>
          </a:p>
        </p:txBody>
      </p:sp>
      <p:sp>
        <p:nvSpPr>
          <p:cNvPr id="46087" name="Rectangle 50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grpSp>
        <p:nvGrpSpPr>
          <p:cNvPr id="46088" name="Group 2"/>
          <p:cNvGrpSpPr>
            <a:grpSpLocks noChangeAspect="1"/>
          </p:cNvGrpSpPr>
          <p:nvPr/>
        </p:nvGrpSpPr>
        <p:grpSpPr bwMode="auto">
          <a:xfrm>
            <a:off x="608013" y="1776413"/>
            <a:ext cx="8535987" cy="3055937"/>
            <a:chOff x="1425" y="7459"/>
            <a:chExt cx="10663" cy="4813"/>
          </a:xfrm>
        </p:grpSpPr>
        <p:sp>
          <p:nvSpPr>
            <p:cNvPr id="46089" name="AutoShape 3"/>
            <p:cNvSpPr>
              <a:spLocks noChangeAspect="1" noChangeArrowheads="1"/>
            </p:cNvSpPr>
            <p:nvPr/>
          </p:nvSpPr>
          <p:spPr bwMode="auto">
            <a:xfrm>
              <a:off x="1425" y="7459"/>
              <a:ext cx="10377" cy="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46090" name="Rectangle 4"/>
            <p:cNvSpPr>
              <a:spLocks noChangeArrowheads="1"/>
            </p:cNvSpPr>
            <p:nvPr/>
          </p:nvSpPr>
          <p:spPr bwMode="auto">
            <a:xfrm>
              <a:off x="2658" y="8230"/>
              <a:ext cx="9430" cy="1805"/>
            </a:xfrm>
            <a:prstGeom prst="rect">
              <a:avLst/>
            </a:prstGeom>
            <a:gradFill rotWithShape="1">
              <a:gsLst>
                <a:gs pos="0">
                  <a:srgbClr val="C6211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46091" name="Rectangle 5"/>
            <p:cNvSpPr>
              <a:spLocks noChangeArrowheads="1"/>
            </p:cNvSpPr>
            <p:nvPr/>
          </p:nvSpPr>
          <p:spPr bwMode="auto">
            <a:xfrm>
              <a:off x="3938" y="9878"/>
              <a:ext cx="3908" cy="1237"/>
            </a:xfrm>
            <a:prstGeom prst="rect">
              <a:avLst/>
            </a:prstGeom>
            <a:solidFill>
              <a:srgbClr val="FF99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46092" name="Text Box 6"/>
            <p:cNvSpPr txBox="1">
              <a:spLocks noChangeArrowheads="1"/>
            </p:cNvSpPr>
            <p:nvPr/>
          </p:nvSpPr>
          <p:spPr bwMode="auto">
            <a:xfrm>
              <a:off x="4665" y="7586"/>
              <a:ext cx="2475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800000"/>
                  </a:solidFill>
                </a:rPr>
                <a:t>veřejný prostor</a:t>
              </a:r>
              <a:endParaRPr lang="cs-CZ" sz="1800"/>
            </a:p>
          </p:txBody>
        </p:sp>
        <p:sp>
          <p:nvSpPr>
            <p:cNvPr id="46093" name="Text Box 7"/>
            <p:cNvSpPr txBox="1">
              <a:spLocks noChangeArrowheads="1"/>
            </p:cNvSpPr>
            <p:nvPr/>
          </p:nvSpPr>
          <p:spPr bwMode="auto">
            <a:xfrm>
              <a:off x="4505" y="11233"/>
              <a:ext cx="2474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FF6600"/>
                  </a:solidFill>
                </a:rPr>
                <a:t>práce</a:t>
              </a:r>
              <a:endParaRPr lang="cs-CZ" sz="1800"/>
            </a:p>
          </p:txBody>
        </p:sp>
        <p:sp>
          <p:nvSpPr>
            <p:cNvPr id="46094" name="Text Box 8"/>
            <p:cNvSpPr txBox="1">
              <a:spLocks noChangeArrowheads="1"/>
            </p:cNvSpPr>
            <p:nvPr/>
          </p:nvSpPr>
          <p:spPr bwMode="auto">
            <a:xfrm>
              <a:off x="1425" y="11206"/>
              <a:ext cx="2474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003300"/>
                  </a:solidFill>
                </a:rPr>
                <a:t>rodina</a:t>
              </a:r>
              <a:endParaRPr lang="cs-CZ" sz="1800"/>
            </a:p>
          </p:txBody>
        </p:sp>
        <p:sp>
          <p:nvSpPr>
            <p:cNvPr id="46095" name="Text Box 9"/>
            <p:cNvSpPr txBox="1">
              <a:spLocks noChangeArrowheads="1"/>
            </p:cNvSpPr>
            <p:nvPr/>
          </p:nvSpPr>
          <p:spPr bwMode="auto">
            <a:xfrm>
              <a:off x="1425" y="7531"/>
              <a:ext cx="2474" cy="55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000080"/>
                  </a:solidFill>
                </a:rPr>
                <a:t>škola</a:t>
              </a:r>
            </a:p>
            <a:p>
              <a:endParaRPr lang="cs-CZ" sz="1800"/>
            </a:p>
          </p:txBody>
        </p:sp>
        <p:sp>
          <p:nvSpPr>
            <p:cNvPr id="46096" name="Rectangle 10"/>
            <p:cNvSpPr>
              <a:spLocks noChangeArrowheads="1"/>
            </p:cNvSpPr>
            <p:nvPr/>
          </p:nvSpPr>
          <p:spPr bwMode="auto">
            <a:xfrm>
              <a:off x="1425" y="8078"/>
              <a:ext cx="2513" cy="1793"/>
            </a:xfrm>
            <a:prstGeom prst="rect">
              <a:avLst/>
            </a:prstGeom>
            <a:solidFill>
              <a:srgbClr val="0000FF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46097" name="Rectangle 11"/>
            <p:cNvSpPr>
              <a:spLocks noChangeArrowheads="1"/>
            </p:cNvSpPr>
            <p:nvPr/>
          </p:nvSpPr>
          <p:spPr bwMode="auto">
            <a:xfrm>
              <a:off x="2368" y="9883"/>
              <a:ext cx="1577" cy="846"/>
            </a:xfrm>
            <a:prstGeom prst="rect">
              <a:avLst/>
            </a:prstGeom>
            <a:solidFill>
              <a:srgbClr val="0080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46098" name="Rectangle 12" descr="Široký šikmo dolů"/>
            <p:cNvSpPr>
              <a:spLocks noChangeArrowheads="1"/>
            </p:cNvSpPr>
            <p:nvPr/>
          </p:nvSpPr>
          <p:spPr bwMode="auto">
            <a:xfrm>
              <a:off x="2685" y="9882"/>
              <a:ext cx="1253" cy="606"/>
            </a:xfrm>
            <a:prstGeom prst="rect">
              <a:avLst/>
            </a:prstGeom>
            <a:pattFill prst="wdDnDiag">
              <a:fgClr>
                <a:srgbClr val="0080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46099" name="Rectangle 13" descr="Široký šikmo nahoru"/>
            <p:cNvSpPr>
              <a:spLocks noChangeArrowheads="1"/>
            </p:cNvSpPr>
            <p:nvPr/>
          </p:nvSpPr>
          <p:spPr bwMode="auto">
            <a:xfrm>
              <a:off x="1830" y="9079"/>
              <a:ext cx="990" cy="779"/>
            </a:xfrm>
            <a:prstGeom prst="rect">
              <a:avLst/>
            </a:prstGeom>
            <a:pattFill prst="wdUpDiag">
              <a:fgClr>
                <a:srgbClr val="0000FF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46100" name="Rectangle 14" descr="Široký šikmo nahoru"/>
            <p:cNvSpPr>
              <a:spLocks noChangeArrowheads="1"/>
            </p:cNvSpPr>
            <p:nvPr/>
          </p:nvSpPr>
          <p:spPr bwMode="auto">
            <a:xfrm>
              <a:off x="3941" y="9875"/>
              <a:ext cx="3525" cy="867"/>
            </a:xfrm>
            <a:prstGeom prst="rect">
              <a:avLst/>
            </a:prstGeom>
            <a:pattFill prst="wdUpDiag">
              <a:fgClr>
                <a:srgbClr val="FF99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46101" name="Rectangle 15" descr="Široký šikmo dolů"/>
            <p:cNvSpPr>
              <a:spLocks noChangeArrowheads="1"/>
            </p:cNvSpPr>
            <p:nvPr/>
          </p:nvSpPr>
          <p:spPr bwMode="auto">
            <a:xfrm>
              <a:off x="2835" y="8917"/>
              <a:ext cx="5045" cy="934"/>
            </a:xfrm>
            <a:prstGeom prst="rect">
              <a:avLst/>
            </a:prstGeom>
            <a:pattFill prst="wdDnDiag">
              <a:fgClr>
                <a:srgbClr val="8000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</p:grp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1149350" y="2944813"/>
            <a:ext cx="393700" cy="276225"/>
          </a:xfrm>
          <a:prstGeom prst="rect">
            <a:avLst/>
          </a:prstGeom>
          <a:solidFill>
            <a:srgbClr val="F98763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Dobrá zpráva pro vzdělávání</a:t>
            </a: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/>
              <a:t>Vzdělávání mimo školy přibývá, objevují se stále nové možnosti: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MBA, FCE jako maturita na Slovensku, NSZ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měkké dovednosti (podniky, </a:t>
            </a:r>
            <a:r>
              <a:rPr lang="cs-CZ" sz="2800" dirty="0" err="1" smtClean="0"/>
              <a:t>Sciocampy</a:t>
            </a:r>
            <a:r>
              <a:rPr lang="cs-CZ" sz="2800" dirty="0" smtClean="0"/>
              <a:t>, zážitková pedagogika)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TED, Lípa</a:t>
            </a:r>
            <a:r>
              <a:rPr lang="cs-CZ" sz="2800" dirty="0" smtClean="0"/>
              <a:t>, Mitra…</a:t>
            </a: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err="1" smtClean="0"/>
              <a:t>Wikipedie</a:t>
            </a:r>
            <a:r>
              <a:rPr lang="cs-CZ" sz="2800" dirty="0" smtClean="0"/>
              <a:t>, </a:t>
            </a:r>
            <a:r>
              <a:rPr lang="cs-CZ" sz="2800" dirty="0" err="1" smtClean="0"/>
              <a:t>Google</a:t>
            </a:r>
            <a:r>
              <a:rPr lang="cs-CZ" sz="2800" dirty="0" smtClean="0"/>
              <a:t>,…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Standardy pro rodiče (</a:t>
            </a:r>
            <a:r>
              <a:rPr lang="cs-CZ" sz="2800" dirty="0" err="1" smtClean="0"/>
              <a:t>mupinka</a:t>
            </a:r>
            <a:r>
              <a:rPr lang="cs-CZ" sz="2800" dirty="0" smtClean="0"/>
              <a:t>)</a:t>
            </a:r>
            <a:endParaRPr lang="cs-CZ" sz="2800" dirty="0" smtClean="0"/>
          </a:p>
          <a:p>
            <a:pPr>
              <a:lnSpc>
                <a:spcPct val="90000"/>
              </a:lnSpc>
            </a:pPr>
            <a:r>
              <a:rPr lang="cs-CZ" sz="2800" dirty="0" err="1" smtClean="0"/>
              <a:t>Khan</a:t>
            </a:r>
            <a:r>
              <a:rPr lang="cs-CZ" sz="2800" dirty="0" smtClean="0"/>
              <a:t> </a:t>
            </a:r>
            <a:r>
              <a:rPr lang="cs-CZ" sz="2800" dirty="0" err="1" smtClean="0"/>
              <a:t>Academy</a:t>
            </a:r>
            <a:r>
              <a:rPr lang="cs-CZ" sz="2800" dirty="0" smtClean="0"/>
              <a:t>, BBC,…</a:t>
            </a:r>
          </a:p>
          <a:p>
            <a:pPr>
              <a:lnSpc>
                <a:spcPct val="90000"/>
              </a:lnSpc>
            </a:pPr>
            <a:r>
              <a:rPr lang="cs-CZ" sz="2800" dirty="0" err="1" smtClean="0"/>
              <a:t>Homeschooling</a:t>
            </a:r>
            <a:r>
              <a:rPr lang="cs-CZ" sz="2800" dirty="0" smtClean="0"/>
              <a:t> </a:t>
            </a:r>
            <a:r>
              <a:rPr lang="cs-CZ" sz="2800" dirty="0" smtClean="0"/>
              <a:t>USA (1999, 2003, 2007) 1,7%, 2,2%, </a:t>
            </a:r>
            <a:r>
              <a:rPr lang="cs-CZ" sz="2800" dirty="0" err="1" smtClean="0"/>
              <a:t>2</a:t>
            </a:r>
            <a:r>
              <a:rPr lang="cs-CZ" sz="2800" dirty="0" smtClean="0"/>
              <a:t>,9% … (2058 100%)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2009, průzkum agentury </a:t>
            </a:r>
            <a:r>
              <a:rPr lang="cs-CZ" sz="2800" dirty="0" err="1" smtClean="0"/>
              <a:t>Mediaresearch</a:t>
            </a:r>
            <a:r>
              <a:rPr lang="cs-CZ" sz="2800" dirty="0" smtClean="0"/>
              <a:t> </a:t>
            </a:r>
          </a:p>
        </p:txBody>
      </p:sp>
      <p:sp>
        <p:nvSpPr>
          <p:cNvPr id="2662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2662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2662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>
                <a:cs typeface="Times New Roman" pitchFamily="18" charset="0"/>
              </a:rPr>
              <a:t> </a:t>
            </a:r>
            <a:endParaRPr lang="cs-CZ" sz="1800"/>
          </a:p>
        </p:txBody>
      </p:sp>
      <p:sp>
        <p:nvSpPr>
          <p:cNvPr id="26630" name="Rectangle 50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Dobrá zpráva pro vzdělávání</a:t>
            </a: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3125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smtClean="0"/>
              <a:t>Vzdělávání mimo školu má platformy: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u="sng" smtClean="0">
                <a:hlinkClick r:id="rId2"/>
              </a:rPr>
              <a:t>http://www.kickstarter.com/projects/1528125592/dont-go-back-to-school-a-handbook-for-learning-any</a:t>
            </a:r>
            <a:endParaRPr lang="cs-CZ" sz="2800" smtClean="0"/>
          </a:p>
          <a:p>
            <a:pPr>
              <a:buFontTx/>
              <a:buNone/>
            </a:pPr>
            <a:r>
              <a:rPr lang="cs-CZ" sz="2800" u="sng" smtClean="0">
                <a:hlinkClick r:id="rId3"/>
              </a:rPr>
              <a:t>http://www.uncollege.org/</a:t>
            </a:r>
            <a:endParaRPr lang="cs-CZ" sz="2800" smtClean="0"/>
          </a:p>
          <a:p>
            <a:pPr>
              <a:buFontTx/>
              <a:buNone/>
            </a:pPr>
            <a:r>
              <a:rPr lang="cs-CZ" sz="2800" u="sng" smtClean="0">
                <a:hlinkClick r:id="rId4"/>
              </a:rPr>
              <a:t>http://edupunksguide.org/tutorials</a:t>
            </a:r>
            <a:endParaRPr 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smtClean="0"/>
          </a:p>
        </p:txBody>
      </p:sp>
      <p:sp>
        <p:nvSpPr>
          <p:cNvPr id="276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2765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27653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>
                <a:cs typeface="Times New Roman" pitchFamily="18" charset="0"/>
              </a:rPr>
              <a:t> </a:t>
            </a:r>
            <a:endParaRPr lang="cs-CZ" sz="1800"/>
          </a:p>
        </p:txBody>
      </p:sp>
      <p:sp>
        <p:nvSpPr>
          <p:cNvPr id="27654" name="Rectangle 50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Dobrá zpráva pro vzdělávání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568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b="1" dirty="0" smtClean="0"/>
              <a:t>Zájem o vzdělávání roste a poroste:</a:t>
            </a:r>
          </a:p>
          <a:p>
            <a:pPr eaLnBrk="1" hangingPunct="1"/>
            <a:r>
              <a:rPr lang="cs-CZ" sz="2800" dirty="0" smtClean="0"/>
              <a:t>nezbytný předpoklad dobrého zaměstnání (Španělsko)</a:t>
            </a:r>
          </a:p>
          <a:p>
            <a:pPr eaLnBrk="1" hangingPunct="1"/>
            <a:r>
              <a:rPr lang="cs-CZ" sz="2800" dirty="0" smtClean="0"/>
              <a:t>vzdělávání pro poznání a potěšení (U3V, </a:t>
            </a:r>
            <a:r>
              <a:rPr lang="cs-CZ" sz="2800" dirty="0" err="1" smtClean="0"/>
              <a:t>scholé</a:t>
            </a:r>
            <a:r>
              <a:rPr lang="cs-CZ" sz="2800" dirty="0" smtClean="0"/>
              <a:t>)</a:t>
            </a:r>
          </a:p>
          <a:p>
            <a:pPr eaLnBrk="1" hangingPunct="1"/>
            <a:r>
              <a:rPr lang="cs-CZ" sz="2800" dirty="0" smtClean="0"/>
              <a:t>vzdělávání pro volný čas (Španělsko)</a:t>
            </a:r>
          </a:p>
          <a:p>
            <a:pPr eaLnBrk="1" hangingPunct="1">
              <a:buFontTx/>
              <a:buNone/>
            </a:pPr>
            <a:endParaRPr lang="cs-CZ" sz="2800" dirty="0" smtClean="0"/>
          </a:p>
          <a:p>
            <a:pPr>
              <a:buFontTx/>
              <a:buNone/>
            </a:pPr>
            <a:r>
              <a:rPr lang="cs-CZ" sz="2400" i="1" dirty="0" err="1" smtClean="0"/>
              <a:t>scholé</a:t>
            </a:r>
            <a:r>
              <a:rPr lang="cs-CZ" sz="2400" i="1" dirty="0" smtClean="0"/>
              <a:t>: Rozjímání nad světem (Aristoteles), vyšší činnosti volného času pro dosahování duševního </a:t>
            </a:r>
            <a:r>
              <a:rPr lang="cs-CZ" sz="2400" i="1" dirty="0" smtClean="0"/>
              <a:t>blaha</a:t>
            </a:r>
          </a:p>
          <a:p>
            <a:pPr>
              <a:buFontTx/>
              <a:buNone/>
            </a:pPr>
            <a:endParaRPr lang="cs-CZ" sz="2400" i="1" dirty="0" smtClean="0"/>
          </a:p>
          <a:p>
            <a:pPr>
              <a:buFontTx/>
              <a:buNone/>
            </a:pPr>
            <a:r>
              <a:rPr lang="cs-CZ" sz="2400" i="1" dirty="0" smtClean="0"/>
              <a:t>Jak má vypadat prosperita…</a:t>
            </a:r>
            <a:endParaRPr lang="cs-CZ" sz="2400" i="1" dirty="0" smtClean="0"/>
          </a:p>
          <a:p>
            <a:pPr eaLnBrk="1" hangingPunct="1">
              <a:buFontTx/>
              <a:buNone/>
            </a:pPr>
            <a:endParaRPr lang="cs-CZ" sz="2800" dirty="0" smtClean="0"/>
          </a:p>
        </p:txBody>
      </p:sp>
      <p:sp>
        <p:nvSpPr>
          <p:cNvPr id="3891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38917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38918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>
                <a:cs typeface="Times New Roman" pitchFamily="18" charset="0"/>
              </a:rPr>
              <a:t> </a:t>
            </a:r>
            <a:endParaRPr lang="cs-CZ" sz="1800"/>
          </a:p>
        </p:txBody>
      </p:sp>
      <p:sp>
        <p:nvSpPr>
          <p:cNvPr id="38919" name="Rectangle 50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Špatná zpráva pro společnost	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dirty="0" smtClean="0"/>
              <a:t>Protože škola novou (jinou) poptávku po vzdělávání nezajistí, zajistí ji trh.</a:t>
            </a:r>
          </a:p>
          <a:p>
            <a:pPr>
              <a:buFontTx/>
              <a:buNone/>
            </a:pPr>
            <a:endParaRPr lang="cs-CZ" dirty="0" smtClean="0"/>
          </a:p>
          <a:p>
            <a:pPr>
              <a:buFontTx/>
              <a:buNone/>
            </a:pPr>
            <a:r>
              <a:rPr lang="cs-CZ" dirty="0" smtClean="0"/>
              <a:t>Částečně sice </a:t>
            </a:r>
            <a:r>
              <a:rPr lang="cs-CZ" dirty="0" err="1" smtClean="0"/>
              <a:t>neplaceně</a:t>
            </a:r>
            <a:r>
              <a:rPr lang="cs-CZ" dirty="0" smtClean="0"/>
              <a:t> (TED, </a:t>
            </a:r>
            <a:r>
              <a:rPr lang="cs-CZ" dirty="0" err="1" smtClean="0"/>
              <a:t>Google</a:t>
            </a:r>
            <a:r>
              <a:rPr lang="cs-CZ" dirty="0" smtClean="0"/>
              <a:t>…)</a:t>
            </a:r>
            <a:endParaRPr lang="cs-CZ" b="1" i="1" dirty="0" smtClean="0"/>
          </a:p>
          <a:p>
            <a:pPr>
              <a:buFontTx/>
              <a:buNone/>
            </a:pPr>
            <a:r>
              <a:rPr lang="cs-CZ" dirty="0" smtClean="0"/>
              <a:t>Částečně </a:t>
            </a:r>
            <a:r>
              <a:rPr lang="cs-CZ" dirty="0" err="1" smtClean="0"/>
              <a:t>placeně</a:t>
            </a:r>
            <a:endParaRPr lang="cs-CZ" dirty="0" smtClean="0"/>
          </a:p>
          <a:p>
            <a:pPr>
              <a:buFontTx/>
              <a:buNone/>
            </a:pPr>
            <a:endParaRPr lang="cs-CZ" dirty="0" smtClean="0"/>
          </a:p>
          <a:p>
            <a:pPr>
              <a:buFontTx/>
              <a:buNone/>
            </a:pPr>
            <a:r>
              <a:rPr lang="cs-CZ" dirty="0" smtClean="0"/>
              <a:t>Stejně povede k růstu nerovnosti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Špatná zpráva pro společnost	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mtClean="0"/>
              <a:t>Vlády:</a:t>
            </a:r>
          </a:p>
          <a:p>
            <a:r>
              <a:rPr lang="cs-CZ" smtClean="0"/>
              <a:t>Nemají peníze a investice do vzdělávání mají příliš dlouhou návratnost</a:t>
            </a:r>
          </a:p>
          <a:p>
            <a:r>
              <a:rPr lang="cs-CZ" smtClean="0"/>
              <a:t>Jsou v zajetí výsledků PISA (jako HDP)</a:t>
            </a:r>
          </a:p>
          <a:p>
            <a:endParaRPr lang="cs-CZ" smtClean="0"/>
          </a:p>
          <a:p>
            <a:r>
              <a:rPr lang="cs-CZ" smtClean="0"/>
              <a:t>Mohli by zavést vouchery, ale neudělají 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Špatná zpráva pro společnost	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dirty="0" smtClean="0"/>
              <a:t>Příležitost pro globální hráče, kteří budou potřebovat vysoce kvalifikované </a:t>
            </a:r>
            <a:r>
              <a:rPr lang="cs-CZ" dirty="0" smtClean="0"/>
              <a:t>pracovníky a chtějí prosperující společnost (banky…, Gates…, </a:t>
            </a:r>
            <a:r>
              <a:rPr lang="cs-CZ" dirty="0" err="1" smtClean="0"/>
              <a:t>Google</a:t>
            </a:r>
            <a:r>
              <a:rPr lang="cs-CZ" dirty="0" smtClean="0"/>
              <a:t>… )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Dobrá zpráva pro byznys</a:t>
            </a:r>
          </a:p>
        </p:txBody>
      </p:sp>
      <p:sp>
        <p:nvSpPr>
          <p:cNvPr id="286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241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smtClean="0"/>
              <a:t>Vzdělávání celkově bude přibývat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smtClean="0"/>
              <a:t>-0,07%		+0,11%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Rostoucí poptávka v rychle se rozvíjejících zemích</a:t>
            </a:r>
          </a:p>
        </p:txBody>
      </p:sp>
      <p:sp>
        <p:nvSpPr>
          <p:cNvPr id="286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28676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28677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>
                <a:cs typeface="Times New Roman" pitchFamily="18" charset="0"/>
              </a:rPr>
              <a:t> </a:t>
            </a:r>
            <a:endParaRPr lang="cs-CZ" sz="1800"/>
          </a:p>
        </p:txBody>
      </p:sp>
      <p:sp>
        <p:nvSpPr>
          <p:cNvPr id="28678" name="Rectangle 50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2867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" y="1639888"/>
            <a:ext cx="5410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Děkuji za pozornost</a:t>
            </a:r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cs-CZ" smtClean="0"/>
              <a:t>Ondřej Šteffl</a:t>
            </a:r>
          </a:p>
          <a:p>
            <a:pPr algn="l" eaLnBrk="1" hangingPunct="1"/>
            <a:r>
              <a:rPr lang="cs-CZ" smtClean="0"/>
              <a:t>steffl@scio.cz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Dobrá zpráva pro byznys</a:t>
            </a:r>
          </a:p>
        </p:txBody>
      </p:sp>
      <p:sp>
        <p:nvSpPr>
          <p:cNvPr id="40964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4096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40966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>
                <a:cs typeface="Times New Roman" pitchFamily="18" charset="0"/>
              </a:rPr>
              <a:t> </a:t>
            </a:r>
            <a:endParaRPr lang="cs-CZ" sz="1800"/>
          </a:p>
        </p:txBody>
      </p:sp>
      <p:sp>
        <p:nvSpPr>
          <p:cNvPr id="40967" name="Rectangle 50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40970" name="Picture 10" descr="chart?content=learning%2Cschools&amp;corpus=0&amp;smoothing=3&amp;year_start=1900&amp;year_end=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75"/>
            <a:ext cx="8572500" cy="3143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Dobrá zpráva pro byznys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533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dirty="0" smtClean="0"/>
              <a:t>Celkové výdaje na školy ve světě činí zhruba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dirty="0" smtClean="0"/>
              <a:t>2 500 000 </a:t>
            </a:r>
            <a:r>
              <a:rPr lang="cs-CZ" dirty="0" err="1" smtClean="0"/>
              <a:t>000</a:t>
            </a:r>
            <a:r>
              <a:rPr lang="cs-CZ" dirty="0" smtClean="0"/>
              <a:t> </a:t>
            </a:r>
            <a:r>
              <a:rPr lang="cs-CZ" dirty="0" err="1" smtClean="0"/>
              <a:t>000</a:t>
            </a:r>
            <a:r>
              <a:rPr lang="cs-CZ" dirty="0" smtClean="0"/>
              <a:t> USD ročně, tj. asi HDP Francie a je to víc než automobilový, farmaceutický a kosmetický průmysl dohromady.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dirty="0" smtClean="0"/>
              <a:t>Plus výdaje na neškolní vzdělávání, které ve vyspělých zemích rostou rychle (10 % ?)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b="1" dirty="0" smtClean="0"/>
              <a:t>Příležitost pro investory!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800" dirty="0" smtClean="0"/>
              <a:t>(… a péče o staré)</a:t>
            </a:r>
          </a:p>
        </p:txBody>
      </p:sp>
      <p:sp>
        <p:nvSpPr>
          <p:cNvPr id="4301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43013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43014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>
                <a:cs typeface="Times New Roman" pitchFamily="18" charset="0"/>
              </a:rPr>
              <a:t> </a:t>
            </a:r>
            <a:endParaRPr lang="cs-CZ" sz="1800"/>
          </a:p>
        </p:txBody>
      </p:sp>
      <p:sp>
        <p:nvSpPr>
          <p:cNvPr id="43015" name="Rectangle 50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Děkuji za pozornost</a:t>
            </a:r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cs-CZ" smtClean="0"/>
              <a:t>Ondřej Šteffl</a:t>
            </a:r>
          </a:p>
          <a:p>
            <a:pPr algn="l" eaLnBrk="1" hangingPunct="1"/>
            <a:r>
              <a:rPr lang="cs-CZ" smtClean="0"/>
              <a:t>steffl@scio.cz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Státní </a:t>
            </a:r>
            <a:r>
              <a:rPr lang="cs-CZ" dirty="0" smtClean="0"/>
              <a:t>maturita = </a:t>
            </a:r>
            <a:r>
              <a:rPr lang="cs-CZ" dirty="0" err="1" smtClean="0"/>
              <a:t>cargo</a:t>
            </a:r>
            <a:r>
              <a:rPr lang="cs-CZ" dirty="0" smtClean="0"/>
              <a:t> </a:t>
            </a:r>
            <a:r>
              <a:rPr lang="cs-CZ" dirty="0" err="1" smtClean="0"/>
              <a:t>cult</a:t>
            </a:r>
            <a:endParaRPr lang="cs-CZ" dirty="0" smtClean="0"/>
          </a:p>
        </p:txBody>
      </p:sp>
      <p:sp>
        <p:nvSpPr>
          <p:cNvPr id="31746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1738"/>
            <a:ext cx="9144000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Státní </a:t>
            </a:r>
            <a:r>
              <a:rPr lang="cs-CZ" dirty="0" smtClean="0"/>
              <a:t>maturita = </a:t>
            </a:r>
            <a:r>
              <a:rPr lang="cs-CZ" dirty="0" err="1" smtClean="0"/>
              <a:t>cargo</a:t>
            </a:r>
            <a:r>
              <a:rPr lang="cs-CZ" dirty="0" smtClean="0"/>
              <a:t> </a:t>
            </a:r>
            <a:r>
              <a:rPr lang="cs-CZ" dirty="0" err="1" smtClean="0"/>
              <a:t>cult</a:t>
            </a:r>
            <a:endParaRPr lang="cs-CZ" dirty="0" smtClean="0"/>
          </a:p>
        </p:txBody>
      </p:sp>
      <p:pic>
        <p:nvPicPr>
          <p:cNvPr id="3277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41400"/>
            <a:ext cx="9144000" cy="5816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Nepál</a:t>
            </a:r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1065213"/>
            <a:ext cx="7508875" cy="57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05E4F5-3F92-4A76-ACE5-95535DFA1A71}" type="slidenum">
              <a:rPr lang="cs-CZ"/>
              <a:pPr>
                <a:defRPr/>
              </a:pPr>
              <a:t>26</a:t>
            </a:fld>
            <a:endParaRPr lang="cs-CZ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8338" y="669925"/>
            <a:ext cx="7772400" cy="2057400"/>
          </a:xfrm>
        </p:spPr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Rámcový vzdělávací program</a:t>
            </a:r>
            <a:br>
              <a:rPr lang="cs-CZ" smtClean="0">
                <a:solidFill>
                  <a:schemeClr val="tx1"/>
                </a:solidFill>
              </a:rPr>
            </a:br>
            <a:r>
              <a:rPr lang="cs-CZ" smtClean="0">
                <a:solidFill>
                  <a:schemeClr val="tx1"/>
                </a:solidFill>
              </a:rPr>
              <a:t>základního vzdělávání platný v ČR – </a:t>
            </a:r>
            <a:br>
              <a:rPr lang="cs-CZ" smtClean="0">
                <a:solidFill>
                  <a:schemeClr val="tx1"/>
                </a:solidFill>
              </a:rPr>
            </a:br>
            <a:r>
              <a:rPr lang="cs-CZ" smtClean="0">
                <a:solidFill>
                  <a:schemeClr val="tx1"/>
                </a:solidFill>
              </a:rPr>
              <a:t>Očekávané výstupy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3281363"/>
            <a:ext cx="7772400" cy="584200"/>
          </a:xfrm>
        </p:spPr>
        <p:txBody>
          <a:bodyPr/>
          <a:lstStyle/>
          <a:p>
            <a:pPr>
              <a:defRPr/>
            </a:pPr>
            <a:r>
              <a:rPr lang="cs-CZ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zapojí správně polovodičovou diodu</a:t>
            </a:r>
            <a:r>
              <a:rPr lang="cs-CZ" sz="2400"/>
              <a:t> </a:t>
            </a:r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174625" y="2500313"/>
            <a:ext cx="77724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200">
                <a:solidFill>
                  <a:srgbClr val="FFFFFF"/>
                </a:solidFill>
              </a:rPr>
              <a:t>Žák po absolvování základní školy:</a:t>
            </a:r>
          </a:p>
        </p:txBody>
      </p:sp>
      <p:sp>
        <p:nvSpPr>
          <p:cNvPr id="488453" name="Rectangle 5"/>
          <p:cNvSpPr>
            <a:spLocks noChangeArrowheads="1"/>
          </p:cNvSpPr>
          <p:nvPr/>
        </p:nvSpPr>
        <p:spPr bwMode="auto">
          <a:xfrm>
            <a:off x="422275" y="3721100"/>
            <a:ext cx="77724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buFontTx/>
              <a:buChar char="•"/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v krátkých mluvených projevech správně dýchá a volí vhodné tempo řeči</a:t>
            </a:r>
            <a:r>
              <a:rPr lang="cs-CZ" sz="24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cs-CZ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Char char="•"/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objasní funkci dvou organismů ve stélce lišejníků</a:t>
            </a:r>
            <a:r>
              <a:rPr lang="cs-CZ" sz="2400"/>
              <a:t> </a:t>
            </a:r>
          </a:p>
          <a:p>
            <a:pPr marL="342900" indent="-342900">
              <a:buFontTx/>
              <a:buChar char="•"/>
              <a:defRPr/>
            </a:pPr>
            <a:r>
              <a:rPr lang="cs-CZ" sz="2400"/>
              <a:t>vypočítá složení roztoků, připraví prakticky roztok daného složení</a:t>
            </a:r>
          </a:p>
          <a:p>
            <a:pPr marL="342900" indent="-342900">
              <a:defRPr/>
            </a:pPr>
            <a:r>
              <a:rPr lang="cs-CZ" sz="24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8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8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8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8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8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0" grpId="0"/>
      <p:bldP spid="4884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01AE8-77DD-449A-9F92-08E02353E311}" type="slidenum">
              <a:rPr lang="cs-CZ"/>
              <a:pPr>
                <a:defRPr/>
              </a:pPr>
              <a:t>27</a:t>
            </a:fld>
            <a:endParaRPr lang="cs-CZ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51000"/>
            <a:ext cx="8085138" cy="5011738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prokáže základní znalost chovu drobných zvířat a zásad bezpečného kontaktu se zvířaty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využívá prakticky poznatky o působení magnetického pole na magnet a cívku s proudem a o vlivu změny magnetického pole na vznik indukovaného napětí</a:t>
            </a:r>
            <a:endParaRPr lang="cs-CZ" sz="2400" dirty="0"/>
          </a:p>
          <a:p>
            <a:pPr marL="457200" indent="-457200">
              <a:lnSpc>
                <a:spcPct val="90000"/>
              </a:lnSpc>
              <a:defRPr/>
            </a:pPr>
            <a:r>
              <a:rPr lang="cs-CZ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orientuje se na stupnici pH, změří reakci roztoku a uvede příklady uplatňování neutralizace v praxi</a:t>
            </a:r>
            <a:endParaRPr lang="cs-CZ" sz="2400" dirty="0"/>
          </a:p>
          <a:p>
            <a:pPr marL="457200" indent="-457200">
              <a:lnSpc>
                <a:spcPct val="90000"/>
              </a:lnSpc>
              <a:defRPr/>
            </a:pPr>
            <a:r>
              <a:rPr lang="cs-CZ" sz="2400" dirty="0"/>
              <a:t>reaguje na základní pokyny a povely k osvojované činnosti a její organizaci</a:t>
            </a:r>
            <a:endParaRPr lang="cs-CZ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defRPr/>
            </a:pPr>
            <a:r>
              <a:rPr lang="cs-CZ" sz="2400" dirty="0"/>
              <a:t>vyjádří vlastní názor k problematice zdraví a diskutuje o něm v kruhu vrstevníků, rodiny i v nejbližším okolí</a:t>
            </a:r>
          </a:p>
          <a:p>
            <a:pPr marL="457200" indent="-457200">
              <a:lnSpc>
                <a:spcPct val="90000"/>
              </a:lnSpc>
              <a:defRPr/>
            </a:pPr>
            <a:r>
              <a:rPr lang="cs-CZ" sz="2400" b="1" dirty="0"/>
              <a:t>modeluje a řeší situace s využitím dělitelnosti v oboru přirozených čísel </a:t>
            </a:r>
            <a:endParaRPr lang="cs-CZ" sz="2400" dirty="0"/>
          </a:p>
          <a:p>
            <a:pPr marL="457200" indent="-457200">
              <a:lnSpc>
                <a:spcPct val="90000"/>
              </a:lnSpc>
              <a:buFontTx/>
              <a:buNone/>
              <a:defRPr/>
            </a:pPr>
            <a:r>
              <a:rPr lang="cs-CZ" sz="700" dirty="0"/>
              <a:t>.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74625" y="876300"/>
            <a:ext cx="77724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200">
                <a:solidFill>
                  <a:srgbClr val="FFFFFF"/>
                </a:solidFill>
              </a:rPr>
              <a:t>Žák po absolvování základní školy: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3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3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3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3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03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03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03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03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3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03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3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03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03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03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EFEB8-F54A-4C92-A981-0F1F663BD93C}" type="slidenum">
              <a:rPr lang="cs-CZ"/>
              <a:pPr>
                <a:defRPr/>
              </a:pPr>
              <a:t>28</a:t>
            </a:fld>
            <a:endParaRPr lang="cs-CZ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1000"/>
            <a:ext cx="8085138" cy="49450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sz="2400"/>
              <a:t>vysvětlí různé způsoby výživy hub a jejich význam v ekosystémech a místo v potravních řetězcích </a:t>
            </a:r>
          </a:p>
          <a:p>
            <a:pPr>
              <a:lnSpc>
                <a:spcPct val="90000"/>
              </a:lnSpc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orientuje se v základním vybavení kuchyně</a:t>
            </a:r>
          </a:p>
          <a:p>
            <a:pPr>
              <a:lnSpc>
                <a:spcPct val="90000"/>
              </a:lnSpc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provádí jednoduché pěstitelské činnosti, samostatně vede pěstitelské pokusy a pozorování </a:t>
            </a:r>
          </a:p>
          <a:p>
            <a:pPr>
              <a:lnSpc>
                <a:spcPct val="90000"/>
              </a:lnSpc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využívá Ohmův zákon při řešení praktických problémů</a:t>
            </a:r>
          </a:p>
          <a:p>
            <a:pPr>
              <a:lnSpc>
                <a:spcPct val="90000"/>
              </a:lnSpc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využívá při tvořivých činnostech prvky lidových tradic</a:t>
            </a:r>
            <a:endParaRPr lang="cs-CZ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formuluje a řeší reálnou situaci pomocí rovnic a jejich soustav</a:t>
            </a:r>
          </a:p>
          <a:p>
            <a:pPr>
              <a:lnSpc>
                <a:spcPct val="90000"/>
              </a:lnSpc>
              <a:defRPr/>
            </a:pPr>
            <a:r>
              <a:rPr lang="cs-CZ" sz="2400" b="1"/>
              <a:t>přečte chemické rovnice a s užitím zákona zachování hmotnosti vypočítá hmotnost výchozí látky nebo produktu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sz="1800"/>
              <a:t>.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74625" y="876300"/>
            <a:ext cx="77724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200">
                <a:solidFill>
                  <a:srgbClr val="FFFFFF"/>
                </a:solidFill>
              </a:rPr>
              <a:t>Žák po absolvování základní školy: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Měkké dovednosti</a:t>
            </a:r>
            <a:endParaRPr lang="cs-CZ" b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000" b="1" smtClean="0"/>
              <a:t>Ve středních a vyšších manažerských funkcích</a:t>
            </a:r>
            <a:r>
              <a:rPr lang="cs-CZ" sz="2000" smtClean="0"/>
              <a:t> budete z měkkých dovedností potřebovat především analytické a komplexní myšlení, schopnost řešení konfliktů, umění myslet podnikatelsky nebo schopnost sebereflexe.</a:t>
            </a:r>
          </a:p>
          <a:p>
            <a:pPr>
              <a:lnSpc>
                <a:spcPct val="80000"/>
              </a:lnSpc>
            </a:pPr>
            <a:r>
              <a:rPr lang="cs-CZ" sz="2000" smtClean="0"/>
              <a:t>Zaměstnanci v oblasti </a:t>
            </a:r>
            <a:r>
              <a:rPr lang="cs-CZ" sz="2000" b="1" smtClean="0"/>
              <a:t>informačních systémů</a:t>
            </a:r>
            <a:r>
              <a:rPr lang="cs-CZ" sz="2000" smtClean="0"/>
              <a:t> se neobejdou bez analytického a koncepčního myšlení, ale také schopnosti týmové práce nebo ochoty zvyšovat si kvalifikaci.</a:t>
            </a:r>
            <a:endParaRPr lang="cs-CZ" sz="2000" b="1" smtClean="0"/>
          </a:p>
          <a:p>
            <a:pPr>
              <a:lnSpc>
                <a:spcPct val="80000"/>
              </a:lnSpc>
            </a:pPr>
            <a:r>
              <a:rPr lang="cs-CZ" sz="2000" b="1" smtClean="0"/>
              <a:t>Obchodní a marketingová činnost</a:t>
            </a:r>
            <a:r>
              <a:rPr lang="cs-CZ" sz="2000" smtClean="0"/>
              <a:t> zase vyžaduje komunikativnost, schopnost vytvářet a udržovat kontakty, sociální empatii nebo efektivně využívané organizační schopnosti.</a:t>
            </a:r>
          </a:p>
          <a:p>
            <a:pPr>
              <a:lnSpc>
                <a:spcPct val="80000"/>
              </a:lnSpc>
            </a:pPr>
            <a:r>
              <a:rPr lang="cs-CZ" sz="2000" smtClean="0"/>
              <a:t>Budete-li se věnovat </a:t>
            </a:r>
            <a:r>
              <a:rPr lang="cs-CZ" sz="2000" b="1" smtClean="0"/>
              <a:t>činnostem kreativního charakteru, budou pro vás nezbytné vlastnosti</a:t>
            </a:r>
            <a:r>
              <a:rPr lang="cs-CZ" sz="2000" smtClean="0"/>
              <a:t>jako je otevřenost novým věcem nebo koncepční a komplexní myšlení.</a:t>
            </a:r>
          </a:p>
          <a:p>
            <a:pPr>
              <a:lnSpc>
                <a:spcPct val="80000"/>
              </a:lnSpc>
            </a:pPr>
            <a:r>
              <a:rPr lang="cs-CZ" sz="2000" smtClean="0"/>
              <a:t>Pokud je vaše pracovní náplň </a:t>
            </a:r>
            <a:r>
              <a:rPr lang="cs-CZ" sz="2000" b="1" smtClean="0"/>
              <a:t>administrativního charakteru</a:t>
            </a:r>
            <a:r>
              <a:rPr lang="cs-CZ" sz="2000" smtClean="0"/>
              <a:t>, budou si vás cenit pro vaši komunikativnost, organizační dovednosti, schopnosti týmové práce nebo výkonnost.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76475"/>
            <a:ext cx="7772400" cy="1874838"/>
          </a:xfrm>
        </p:spPr>
        <p:txBody>
          <a:bodyPr/>
          <a:lstStyle/>
          <a:p>
            <a:pPr algn="ctr" eaLnBrk="1" hangingPunct="1"/>
            <a:r>
              <a:rPr lang="cs-CZ" sz="2800" smtClean="0"/>
              <a:t>Dvě dobré a dvě špatné</a:t>
            </a:r>
            <a:br>
              <a:rPr lang="cs-CZ" sz="2800" smtClean="0"/>
            </a:br>
            <a:r>
              <a:rPr lang="cs-CZ" sz="2400" b="0" smtClean="0"/>
              <a:t>Špatná zpráva pro školy</a:t>
            </a:r>
            <a:br>
              <a:rPr lang="cs-CZ" sz="2400" b="0" smtClean="0"/>
            </a:br>
            <a:r>
              <a:rPr lang="cs-CZ" sz="2400" b="0" smtClean="0"/>
              <a:t>Dobrá zpráva pro vzdělávání</a:t>
            </a:r>
            <a:br>
              <a:rPr lang="cs-CZ" sz="2400" b="0" smtClean="0"/>
            </a:br>
            <a:r>
              <a:rPr lang="cs-CZ" sz="2400" b="0" smtClean="0"/>
              <a:t>Špatná zpráva pro společnost</a:t>
            </a:r>
            <a:br>
              <a:rPr lang="cs-CZ" sz="2400" b="0" smtClean="0"/>
            </a:br>
            <a:r>
              <a:rPr lang="cs-CZ" sz="2400" b="0" smtClean="0"/>
              <a:t>Dobrá zpráva pro byznys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4652963"/>
            <a:ext cx="7343775" cy="15128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cs-CZ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Skills for 21st Century , podle WP Cisco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000" i="1" smtClean="0"/>
              <a:t>Shromažďování, syntéza a analýza informací </a:t>
            </a:r>
          </a:p>
          <a:p>
            <a:pPr>
              <a:lnSpc>
                <a:spcPct val="80000"/>
              </a:lnSpc>
            </a:pPr>
            <a:r>
              <a:rPr lang="cs-CZ" sz="2000" i="1" smtClean="0"/>
              <a:t>Autonomní práce s vysokým standardem a minimální kontrolou </a:t>
            </a:r>
          </a:p>
          <a:p>
            <a:pPr>
              <a:lnSpc>
                <a:spcPct val="80000"/>
              </a:lnSpc>
            </a:pPr>
            <a:r>
              <a:rPr lang="cs-CZ" sz="2000" i="1" smtClean="0"/>
              <a:t>Vedení a usměrňování dalších autonomních pracovníků </a:t>
            </a:r>
          </a:p>
          <a:p>
            <a:pPr>
              <a:lnSpc>
                <a:spcPct val="80000"/>
              </a:lnSpc>
            </a:pPr>
            <a:r>
              <a:rPr lang="cs-CZ" sz="2000" i="1" smtClean="0"/>
              <a:t>Kreativita a přetváření kreativity v činy </a:t>
            </a:r>
          </a:p>
          <a:p>
            <a:pPr>
              <a:lnSpc>
                <a:spcPct val="80000"/>
              </a:lnSpc>
            </a:pPr>
            <a:r>
              <a:rPr lang="cs-CZ" sz="2000" i="1" smtClean="0"/>
              <a:t>Kritické myšlení a kladení správných otázek </a:t>
            </a:r>
          </a:p>
          <a:p>
            <a:pPr>
              <a:lnSpc>
                <a:spcPct val="80000"/>
              </a:lnSpc>
            </a:pPr>
            <a:r>
              <a:rPr lang="cs-CZ" sz="2000" i="1" smtClean="0"/>
              <a:t>Snaha pochopit stanoviska ostatních a porozumět problému v jeho celistvosti </a:t>
            </a:r>
          </a:p>
          <a:p>
            <a:pPr>
              <a:lnSpc>
                <a:spcPct val="80000"/>
              </a:lnSpc>
            </a:pPr>
            <a:r>
              <a:rPr lang="cs-CZ" sz="2000" i="1" smtClean="0"/>
              <a:t>Účinně komunikovat, často používat technologie </a:t>
            </a:r>
          </a:p>
          <a:p>
            <a:pPr>
              <a:lnSpc>
                <a:spcPct val="80000"/>
              </a:lnSpc>
            </a:pPr>
            <a:r>
              <a:rPr lang="cs-CZ" sz="2000" i="1" smtClean="0"/>
              <a:t>Pracovat eticky, být pevně ukotven ve své vlastní společnosti a ve světě jako celku </a:t>
            </a:r>
            <a:endParaRPr lang="cs-CZ" sz="2000" b="1" i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000" b="1" i="1" smtClean="0"/>
              <a:t>Nekognitivní skills</a:t>
            </a:r>
            <a:endParaRPr lang="cs-CZ" sz="2000" i="1" smtClean="0"/>
          </a:p>
          <a:p>
            <a:pPr>
              <a:lnSpc>
                <a:spcPct val="80000"/>
              </a:lnSpc>
            </a:pPr>
            <a:r>
              <a:rPr lang="cs-CZ" sz="2000" i="1" smtClean="0"/>
              <a:t>Sociální inteligence </a:t>
            </a:r>
          </a:p>
          <a:p>
            <a:pPr>
              <a:lnSpc>
                <a:spcPct val="80000"/>
              </a:lnSpc>
            </a:pPr>
            <a:r>
              <a:rPr lang="cs-CZ" sz="2000" i="1" smtClean="0"/>
              <a:t>Emoční inteligence</a:t>
            </a:r>
          </a:p>
          <a:p>
            <a:pPr>
              <a:lnSpc>
                <a:spcPct val="80000"/>
              </a:lnSpc>
            </a:pPr>
            <a:r>
              <a:rPr lang="cs-CZ" sz="2000" i="1" smtClean="0"/>
              <a:t>Iniciativní chování </a:t>
            </a:r>
          </a:p>
          <a:p>
            <a:pPr>
              <a:lnSpc>
                <a:spcPct val="80000"/>
              </a:lnSpc>
            </a:pPr>
            <a:r>
              <a:rPr lang="cs-CZ" sz="2000" i="1" smtClean="0"/>
              <a:t>Vnitřní disciplína</a:t>
            </a:r>
            <a:r>
              <a:rPr lang="cs-CZ" sz="2000" smtClean="0"/>
              <a:t>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Jste nejhorší možné publikum</a:t>
            </a:r>
          </a:p>
        </p:txBody>
      </p:sp>
      <p:sp>
        <p:nvSpPr>
          <p:cNvPr id="296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smtClean="0"/>
              <a:t>Úspěšní a schopní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Char char="Þ"/>
            </a:pPr>
            <a:r>
              <a:rPr lang="cs-CZ" sz="2800" b="1" smtClean="0"/>
              <a:t> dobré školy (Mohly být lepší? Kde byste byli?)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smtClean="0"/>
              <a:t>Minimálně 15 let ve školách, zafixované rámce vnímání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smtClean="0"/>
              <a:t>A co neúspěšní a neschopní?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smtClean="0"/>
              <a:t>V USA dělá práci, která je nebaví 70% (Gallup)</a:t>
            </a:r>
            <a:endParaRPr lang="cs-CZ" sz="2800" smtClean="0"/>
          </a:p>
        </p:txBody>
      </p:sp>
      <p:sp>
        <p:nvSpPr>
          <p:cNvPr id="2969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2970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2970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>
                <a:cs typeface="Times New Roman" pitchFamily="18" charset="0"/>
              </a:rPr>
              <a:t> </a:t>
            </a:r>
            <a:endParaRPr lang="cs-CZ" sz="1800"/>
          </a:p>
        </p:txBody>
      </p:sp>
      <p:sp>
        <p:nvSpPr>
          <p:cNvPr id="29702" name="Rectangle 50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Špatná zpráva pro školy</a:t>
            </a:r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74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500" b="1" i="1" smtClean="0"/>
              <a:t>Středověk</a:t>
            </a:r>
          </a:p>
        </p:txBody>
      </p:sp>
      <p:grpSp>
        <p:nvGrpSpPr>
          <p:cNvPr id="16387" name="Group 36"/>
          <p:cNvGrpSpPr>
            <a:grpSpLocks noChangeAspect="1"/>
          </p:cNvGrpSpPr>
          <p:nvPr/>
        </p:nvGrpSpPr>
        <p:grpSpPr bwMode="auto">
          <a:xfrm>
            <a:off x="611188" y="1700213"/>
            <a:ext cx="4003675" cy="2471737"/>
            <a:chOff x="1425" y="7459"/>
            <a:chExt cx="5842" cy="3892"/>
          </a:xfrm>
        </p:grpSpPr>
        <p:sp>
          <p:nvSpPr>
            <p:cNvPr id="16388" name="AutoShape 37"/>
            <p:cNvSpPr>
              <a:spLocks noChangeAspect="1" noChangeArrowheads="1"/>
            </p:cNvSpPr>
            <p:nvPr/>
          </p:nvSpPr>
          <p:spPr bwMode="auto">
            <a:xfrm>
              <a:off x="1425" y="7459"/>
              <a:ext cx="5842" cy="3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6389" name="Rectangle 38"/>
            <p:cNvSpPr>
              <a:spLocks noChangeArrowheads="1"/>
            </p:cNvSpPr>
            <p:nvPr/>
          </p:nvSpPr>
          <p:spPr bwMode="auto">
            <a:xfrm>
              <a:off x="3945" y="8409"/>
              <a:ext cx="925" cy="732"/>
            </a:xfrm>
            <a:prstGeom prst="rect">
              <a:avLst/>
            </a:prstGeom>
            <a:solidFill>
              <a:srgbClr val="8000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6390" name="Rectangle 39"/>
            <p:cNvSpPr>
              <a:spLocks noChangeArrowheads="1"/>
            </p:cNvSpPr>
            <p:nvPr/>
          </p:nvSpPr>
          <p:spPr bwMode="auto">
            <a:xfrm>
              <a:off x="3938" y="9157"/>
              <a:ext cx="763" cy="851"/>
            </a:xfrm>
            <a:prstGeom prst="rect">
              <a:avLst/>
            </a:prstGeom>
            <a:solidFill>
              <a:srgbClr val="FF99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6391" name="Text Box 40"/>
            <p:cNvSpPr txBox="1">
              <a:spLocks noChangeArrowheads="1"/>
            </p:cNvSpPr>
            <p:nvPr/>
          </p:nvSpPr>
          <p:spPr bwMode="auto">
            <a:xfrm>
              <a:off x="4770" y="7480"/>
              <a:ext cx="2475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800000"/>
                  </a:solidFill>
                </a:rPr>
                <a:t>veřejný prostor</a:t>
              </a:r>
              <a:endParaRPr lang="cs-CZ" sz="1800"/>
            </a:p>
          </p:txBody>
        </p:sp>
        <p:sp>
          <p:nvSpPr>
            <p:cNvPr id="16392" name="Text Box 41"/>
            <p:cNvSpPr txBox="1">
              <a:spLocks noChangeArrowheads="1"/>
            </p:cNvSpPr>
            <p:nvPr/>
          </p:nvSpPr>
          <p:spPr bwMode="auto">
            <a:xfrm>
              <a:off x="4505" y="10512"/>
              <a:ext cx="2474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FF6600"/>
                  </a:solidFill>
                </a:rPr>
                <a:t>práce</a:t>
              </a:r>
              <a:endParaRPr lang="cs-CZ" sz="1800"/>
            </a:p>
          </p:txBody>
        </p:sp>
        <p:sp>
          <p:nvSpPr>
            <p:cNvPr id="16393" name="Text Box 42"/>
            <p:cNvSpPr txBox="1">
              <a:spLocks noChangeArrowheads="1"/>
            </p:cNvSpPr>
            <p:nvPr/>
          </p:nvSpPr>
          <p:spPr bwMode="auto">
            <a:xfrm>
              <a:off x="1425" y="10485"/>
              <a:ext cx="2474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003300"/>
                  </a:solidFill>
                </a:rPr>
                <a:t>rodina</a:t>
              </a:r>
              <a:endParaRPr lang="cs-CZ" sz="1800"/>
            </a:p>
          </p:txBody>
        </p:sp>
        <p:sp>
          <p:nvSpPr>
            <p:cNvPr id="16394" name="Text Box 43"/>
            <p:cNvSpPr txBox="1">
              <a:spLocks noChangeArrowheads="1"/>
            </p:cNvSpPr>
            <p:nvPr/>
          </p:nvSpPr>
          <p:spPr bwMode="auto">
            <a:xfrm>
              <a:off x="1425" y="7515"/>
              <a:ext cx="2474" cy="55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000080"/>
                  </a:solidFill>
                </a:rPr>
                <a:t>škola</a:t>
              </a:r>
            </a:p>
            <a:p>
              <a:endParaRPr lang="cs-CZ" sz="1800"/>
            </a:p>
          </p:txBody>
        </p:sp>
        <p:sp>
          <p:nvSpPr>
            <p:cNvPr id="16395" name="Rectangle 44"/>
            <p:cNvSpPr>
              <a:spLocks noChangeArrowheads="1"/>
            </p:cNvSpPr>
            <p:nvPr/>
          </p:nvSpPr>
          <p:spPr bwMode="auto">
            <a:xfrm>
              <a:off x="2102" y="9162"/>
              <a:ext cx="1843" cy="1077"/>
            </a:xfrm>
            <a:prstGeom prst="rect">
              <a:avLst/>
            </a:prstGeom>
            <a:solidFill>
              <a:srgbClr val="0080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6396" name="Rectangle 45" descr="Široký šikmo dolů"/>
            <p:cNvSpPr>
              <a:spLocks noChangeArrowheads="1"/>
            </p:cNvSpPr>
            <p:nvPr/>
          </p:nvSpPr>
          <p:spPr bwMode="auto">
            <a:xfrm>
              <a:off x="2218" y="9161"/>
              <a:ext cx="1720" cy="919"/>
            </a:xfrm>
            <a:prstGeom prst="rect">
              <a:avLst/>
            </a:prstGeom>
            <a:pattFill prst="wdDnDiag">
              <a:fgClr>
                <a:srgbClr val="0080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6397" name="Rectangle 46" descr="Široký šikmo nahoru"/>
            <p:cNvSpPr>
              <a:spLocks noChangeArrowheads="1"/>
            </p:cNvSpPr>
            <p:nvPr/>
          </p:nvSpPr>
          <p:spPr bwMode="auto">
            <a:xfrm>
              <a:off x="3941" y="9154"/>
              <a:ext cx="596" cy="676"/>
            </a:xfrm>
            <a:prstGeom prst="rect">
              <a:avLst/>
            </a:prstGeom>
            <a:pattFill prst="wdUpDiag">
              <a:fgClr>
                <a:srgbClr val="FF99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6398" name="Rectangle 47" descr="Široký šikmo dolů"/>
            <p:cNvSpPr>
              <a:spLocks noChangeArrowheads="1"/>
            </p:cNvSpPr>
            <p:nvPr/>
          </p:nvSpPr>
          <p:spPr bwMode="auto">
            <a:xfrm>
              <a:off x="3945" y="8647"/>
              <a:ext cx="764" cy="483"/>
            </a:xfrm>
            <a:prstGeom prst="rect">
              <a:avLst/>
            </a:prstGeom>
            <a:pattFill prst="wdDnDiag">
              <a:fgClr>
                <a:srgbClr val="8000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</p:grpSp>
      <p:sp>
        <p:nvSpPr>
          <p:cNvPr id="16400" name="Rectangle 4"/>
          <p:cNvSpPr>
            <a:spLocks noChangeArrowheads="1"/>
          </p:cNvSpPr>
          <p:nvPr/>
        </p:nvSpPr>
        <p:spPr bwMode="auto">
          <a:xfrm>
            <a:off x="534988" y="4587875"/>
            <a:ext cx="8229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cs-CZ" sz="2400">
                <a:latin typeface="Tahoma" pitchFamily="34" charset="0"/>
              </a:rPr>
              <a:t>Co to je vzdělá(vá)ní?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Špatná zpráva pro školy</a:t>
            </a: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500" b="1" i="1" smtClean="0"/>
              <a:t>18. a 19. století</a:t>
            </a:r>
          </a:p>
        </p:txBody>
      </p:sp>
      <p:grpSp>
        <p:nvGrpSpPr>
          <p:cNvPr id="17411" name="Group 17"/>
          <p:cNvGrpSpPr>
            <a:grpSpLocks noChangeAspect="1"/>
          </p:cNvGrpSpPr>
          <p:nvPr/>
        </p:nvGrpSpPr>
        <p:grpSpPr bwMode="auto">
          <a:xfrm>
            <a:off x="900113" y="3524250"/>
            <a:ext cx="3929062" cy="2489200"/>
            <a:chOff x="1425" y="7459"/>
            <a:chExt cx="6188" cy="3920"/>
          </a:xfrm>
        </p:grpSpPr>
        <p:sp>
          <p:nvSpPr>
            <p:cNvPr id="17434" name="AutoShape 18"/>
            <p:cNvSpPr>
              <a:spLocks noChangeAspect="1" noChangeArrowheads="1"/>
            </p:cNvSpPr>
            <p:nvPr/>
          </p:nvSpPr>
          <p:spPr bwMode="auto">
            <a:xfrm>
              <a:off x="1425" y="7459"/>
              <a:ext cx="6188" cy="3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</p:grpSp>
      <p:sp>
        <p:nvSpPr>
          <p:cNvPr id="17412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grpSp>
        <p:nvGrpSpPr>
          <p:cNvPr id="17413" name="Group 25"/>
          <p:cNvGrpSpPr>
            <a:grpSpLocks noChangeAspect="1"/>
          </p:cNvGrpSpPr>
          <p:nvPr/>
        </p:nvGrpSpPr>
        <p:grpSpPr bwMode="auto">
          <a:xfrm>
            <a:off x="0" y="0"/>
            <a:ext cx="3929063" cy="2489200"/>
            <a:chOff x="1425" y="7459"/>
            <a:chExt cx="6188" cy="3920"/>
          </a:xfrm>
        </p:grpSpPr>
        <p:sp>
          <p:nvSpPr>
            <p:cNvPr id="17433" name="AutoShape 26"/>
            <p:cNvSpPr>
              <a:spLocks noChangeAspect="1" noChangeArrowheads="1" noTextEdit="1"/>
            </p:cNvSpPr>
            <p:nvPr/>
          </p:nvSpPr>
          <p:spPr bwMode="auto">
            <a:xfrm>
              <a:off x="1425" y="7459"/>
              <a:ext cx="6188" cy="3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1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grpSp>
        <p:nvGrpSpPr>
          <p:cNvPr id="17415" name="Group 28"/>
          <p:cNvGrpSpPr>
            <a:grpSpLocks noChangeAspect="1"/>
          </p:cNvGrpSpPr>
          <p:nvPr/>
        </p:nvGrpSpPr>
        <p:grpSpPr bwMode="auto">
          <a:xfrm>
            <a:off x="0" y="0"/>
            <a:ext cx="3929063" cy="2489200"/>
            <a:chOff x="1425" y="7459"/>
            <a:chExt cx="6188" cy="3920"/>
          </a:xfrm>
        </p:grpSpPr>
        <p:sp>
          <p:nvSpPr>
            <p:cNvPr id="17432" name="AutoShape 29"/>
            <p:cNvSpPr>
              <a:spLocks noChangeAspect="1" noChangeArrowheads="1" noTextEdit="1"/>
            </p:cNvSpPr>
            <p:nvPr/>
          </p:nvSpPr>
          <p:spPr bwMode="auto">
            <a:xfrm>
              <a:off x="1425" y="7459"/>
              <a:ext cx="6188" cy="3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16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>
                <a:cs typeface="Times New Roman" pitchFamily="18" charset="0"/>
              </a:rPr>
              <a:t> </a:t>
            </a:r>
            <a:endParaRPr lang="cs-CZ" sz="1800"/>
          </a:p>
        </p:txBody>
      </p:sp>
      <p:sp>
        <p:nvSpPr>
          <p:cNvPr id="17417" name="Rectangle 50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grpSp>
        <p:nvGrpSpPr>
          <p:cNvPr id="17418" name="Group 2"/>
          <p:cNvGrpSpPr>
            <a:grpSpLocks noChangeAspect="1"/>
          </p:cNvGrpSpPr>
          <p:nvPr/>
        </p:nvGrpSpPr>
        <p:grpSpPr bwMode="auto">
          <a:xfrm>
            <a:off x="684213" y="1628775"/>
            <a:ext cx="7121525" cy="3055938"/>
            <a:chOff x="1425" y="7459"/>
            <a:chExt cx="10377" cy="4813"/>
          </a:xfrm>
        </p:grpSpPr>
        <p:sp>
          <p:nvSpPr>
            <p:cNvPr id="17419" name="AutoShape 3"/>
            <p:cNvSpPr>
              <a:spLocks noChangeAspect="1" noChangeArrowheads="1"/>
            </p:cNvSpPr>
            <p:nvPr/>
          </p:nvSpPr>
          <p:spPr bwMode="auto">
            <a:xfrm>
              <a:off x="1425" y="7459"/>
              <a:ext cx="10377" cy="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7420" name="Rectangle 4"/>
            <p:cNvSpPr>
              <a:spLocks noChangeArrowheads="1"/>
            </p:cNvSpPr>
            <p:nvPr/>
          </p:nvSpPr>
          <p:spPr bwMode="auto">
            <a:xfrm>
              <a:off x="3933" y="9081"/>
              <a:ext cx="1183" cy="781"/>
            </a:xfrm>
            <a:prstGeom prst="rect">
              <a:avLst/>
            </a:prstGeom>
            <a:solidFill>
              <a:srgbClr val="8000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7421" name="Rectangle 5"/>
            <p:cNvSpPr>
              <a:spLocks noChangeArrowheads="1"/>
            </p:cNvSpPr>
            <p:nvPr/>
          </p:nvSpPr>
          <p:spPr bwMode="auto">
            <a:xfrm>
              <a:off x="3938" y="9878"/>
              <a:ext cx="1130" cy="816"/>
            </a:xfrm>
            <a:prstGeom prst="rect">
              <a:avLst/>
            </a:prstGeom>
            <a:solidFill>
              <a:srgbClr val="FF99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7422" name="Text Box 6"/>
            <p:cNvSpPr txBox="1">
              <a:spLocks noChangeArrowheads="1"/>
            </p:cNvSpPr>
            <p:nvPr/>
          </p:nvSpPr>
          <p:spPr bwMode="auto">
            <a:xfrm>
              <a:off x="4665" y="7586"/>
              <a:ext cx="2475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800000"/>
                  </a:solidFill>
                </a:rPr>
                <a:t>veřejný prostor</a:t>
              </a:r>
              <a:endParaRPr lang="cs-CZ" sz="1800"/>
            </a:p>
          </p:txBody>
        </p:sp>
        <p:sp>
          <p:nvSpPr>
            <p:cNvPr id="17423" name="Text Box 7"/>
            <p:cNvSpPr txBox="1">
              <a:spLocks noChangeArrowheads="1"/>
            </p:cNvSpPr>
            <p:nvPr/>
          </p:nvSpPr>
          <p:spPr bwMode="auto">
            <a:xfrm>
              <a:off x="4505" y="11233"/>
              <a:ext cx="2474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FF6600"/>
                  </a:solidFill>
                </a:rPr>
                <a:t>práce</a:t>
              </a:r>
              <a:endParaRPr lang="cs-CZ" sz="1800"/>
            </a:p>
          </p:txBody>
        </p:sp>
        <p:sp>
          <p:nvSpPr>
            <p:cNvPr id="17424" name="Text Box 8"/>
            <p:cNvSpPr txBox="1">
              <a:spLocks noChangeArrowheads="1"/>
            </p:cNvSpPr>
            <p:nvPr/>
          </p:nvSpPr>
          <p:spPr bwMode="auto">
            <a:xfrm>
              <a:off x="1425" y="11206"/>
              <a:ext cx="2474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003300"/>
                  </a:solidFill>
                </a:rPr>
                <a:t>rodina</a:t>
              </a:r>
              <a:endParaRPr lang="cs-CZ" sz="1800"/>
            </a:p>
          </p:txBody>
        </p:sp>
        <p:sp>
          <p:nvSpPr>
            <p:cNvPr id="17425" name="Text Box 9"/>
            <p:cNvSpPr txBox="1">
              <a:spLocks noChangeArrowheads="1"/>
            </p:cNvSpPr>
            <p:nvPr/>
          </p:nvSpPr>
          <p:spPr bwMode="auto">
            <a:xfrm>
              <a:off x="1425" y="7531"/>
              <a:ext cx="2474" cy="55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000080"/>
                  </a:solidFill>
                </a:rPr>
                <a:t>škola</a:t>
              </a:r>
            </a:p>
            <a:p>
              <a:endParaRPr lang="cs-CZ" sz="1800"/>
            </a:p>
          </p:txBody>
        </p:sp>
        <p:sp>
          <p:nvSpPr>
            <p:cNvPr id="17426" name="Rectangle 10"/>
            <p:cNvSpPr>
              <a:spLocks noChangeArrowheads="1"/>
            </p:cNvSpPr>
            <p:nvPr/>
          </p:nvSpPr>
          <p:spPr bwMode="auto">
            <a:xfrm>
              <a:off x="2672" y="8820"/>
              <a:ext cx="1266" cy="1051"/>
            </a:xfrm>
            <a:prstGeom prst="rect">
              <a:avLst/>
            </a:prstGeom>
            <a:solidFill>
              <a:srgbClr val="0000FF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7427" name="Rectangle 11"/>
            <p:cNvSpPr>
              <a:spLocks noChangeArrowheads="1"/>
            </p:cNvSpPr>
            <p:nvPr/>
          </p:nvSpPr>
          <p:spPr bwMode="auto">
            <a:xfrm>
              <a:off x="2446" y="9883"/>
              <a:ext cx="1499" cy="978"/>
            </a:xfrm>
            <a:prstGeom prst="rect">
              <a:avLst/>
            </a:prstGeom>
            <a:solidFill>
              <a:srgbClr val="0080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7428" name="Rectangle 12" descr="Široký šikmo dolů"/>
            <p:cNvSpPr>
              <a:spLocks noChangeArrowheads="1"/>
            </p:cNvSpPr>
            <p:nvPr/>
          </p:nvSpPr>
          <p:spPr bwMode="auto">
            <a:xfrm>
              <a:off x="2559" y="9882"/>
              <a:ext cx="1379" cy="866"/>
            </a:xfrm>
            <a:prstGeom prst="rect">
              <a:avLst/>
            </a:prstGeom>
            <a:pattFill prst="wdDnDiag">
              <a:fgClr>
                <a:srgbClr val="0080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7429" name="Rectangle 13" descr="Široký šikmo nahoru"/>
            <p:cNvSpPr>
              <a:spLocks noChangeArrowheads="1"/>
            </p:cNvSpPr>
            <p:nvPr/>
          </p:nvSpPr>
          <p:spPr bwMode="auto">
            <a:xfrm>
              <a:off x="2930" y="9087"/>
              <a:ext cx="990" cy="779"/>
            </a:xfrm>
            <a:prstGeom prst="rect">
              <a:avLst/>
            </a:prstGeom>
            <a:pattFill prst="wdUpDiag">
              <a:fgClr>
                <a:srgbClr val="0000FF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7430" name="Rectangle 14" descr="Široký šikmo nahoru"/>
            <p:cNvSpPr>
              <a:spLocks noChangeArrowheads="1"/>
            </p:cNvSpPr>
            <p:nvPr/>
          </p:nvSpPr>
          <p:spPr bwMode="auto">
            <a:xfrm>
              <a:off x="3946" y="9875"/>
              <a:ext cx="794" cy="646"/>
            </a:xfrm>
            <a:prstGeom prst="rect">
              <a:avLst/>
            </a:prstGeom>
            <a:pattFill prst="wdUpDiag">
              <a:fgClr>
                <a:srgbClr val="FF99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7431" name="Rectangle 15" descr="Široký šikmo dolů"/>
            <p:cNvSpPr>
              <a:spLocks noChangeArrowheads="1"/>
            </p:cNvSpPr>
            <p:nvPr/>
          </p:nvSpPr>
          <p:spPr bwMode="auto">
            <a:xfrm>
              <a:off x="3920" y="9321"/>
              <a:ext cx="937" cy="546"/>
            </a:xfrm>
            <a:prstGeom prst="rect">
              <a:avLst/>
            </a:prstGeom>
            <a:pattFill prst="wdDnDiag">
              <a:fgClr>
                <a:srgbClr val="8000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Špatná zpráva pro školy</a:t>
            </a: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03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500" b="1" i="1" smtClean="0"/>
              <a:t>Druhá polovina 20. století</a:t>
            </a:r>
          </a:p>
        </p:txBody>
      </p:sp>
      <p:grpSp>
        <p:nvGrpSpPr>
          <p:cNvPr id="18435" name="Group 17"/>
          <p:cNvGrpSpPr>
            <a:grpSpLocks noChangeAspect="1"/>
          </p:cNvGrpSpPr>
          <p:nvPr/>
        </p:nvGrpSpPr>
        <p:grpSpPr bwMode="auto">
          <a:xfrm>
            <a:off x="900113" y="3524250"/>
            <a:ext cx="3929062" cy="2489200"/>
            <a:chOff x="1425" y="7459"/>
            <a:chExt cx="6188" cy="3920"/>
          </a:xfrm>
        </p:grpSpPr>
        <p:sp>
          <p:nvSpPr>
            <p:cNvPr id="18454" name="AutoShape 18"/>
            <p:cNvSpPr>
              <a:spLocks noChangeAspect="1" noChangeArrowheads="1"/>
            </p:cNvSpPr>
            <p:nvPr/>
          </p:nvSpPr>
          <p:spPr bwMode="auto">
            <a:xfrm>
              <a:off x="1425" y="7459"/>
              <a:ext cx="6188" cy="3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</p:grpSp>
      <p:sp>
        <p:nvSpPr>
          <p:cNvPr id="1843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18437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18438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>
                <a:cs typeface="Times New Roman" pitchFamily="18" charset="0"/>
              </a:rPr>
              <a:t> </a:t>
            </a:r>
            <a:endParaRPr lang="cs-CZ" sz="1800"/>
          </a:p>
        </p:txBody>
      </p:sp>
      <p:sp>
        <p:nvSpPr>
          <p:cNvPr id="18439" name="Rectangle 50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grpSp>
        <p:nvGrpSpPr>
          <p:cNvPr id="18440" name="Group 51"/>
          <p:cNvGrpSpPr>
            <a:grpSpLocks noChangeAspect="1"/>
          </p:cNvGrpSpPr>
          <p:nvPr/>
        </p:nvGrpSpPr>
        <p:grpSpPr bwMode="auto">
          <a:xfrm>
            <a:off x="568325" y="1535113"/>
            <a:ext cx="4706938" cy="3055937"/>
            <a:chOff x="1425" y="7459"/>
            <a:chExt cx="6822" cy="4813"/>
          </a:xfrm>
        </p:grpSpPr>
        <p:sp>
          <p:nvSpPr>
            <p:cNvPr id="18441" name="AutoShape 52"/>
            <p:cNvSpPr>
              <a:spLocks noChangeAspect="1" noChangeArrowheads="1"/>
            </p:cNvSpPr>
            <p:nvPr/>
          </p:nvSpPr>
          <p:spPr bwMode="auto">
            <a:xfrm>
              <a:off x="1425" y="7459"/>
              <a:ext cx="6822" cy="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8442" name="Rectangle 53"/>
            <p:cNvSpPr>
              <a:spLocks noChangeArrowheads="1"/>
            </p:cNvSpPr>
            <p:nvPr/>
          </p:nvSpPr>
          <p:spPr bwMode="auto">
            <a:xfrm>
              <a:off x="3405" y="8734"/>
              <a:ext cx="4180" cy="1128"/>
            </a:xfrm>
            <a:prstGeom prst="rect">
              <a:avLst/>
            </a:prstGeom>
            <a:solidFill>
              <a:srgbClr val="8000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8443" name="Rectangle 54"/>
            <p:cNvSpPr>
              <a:spLocks noChangeArrowheads="1"/>
            </p:cNvSpPr>
            <p:nvPr/>
          </p:nvSpPr>
          <p:spPr bwMode="auto">
            <a:xfrm>
              <a:off x="3938" y="9878"/>
              <a:ext cx="2998" cy="1286"/>
            </a:xfrm>
            <a:prstGeom prst="rect">
              <a:avLst/>
            </a:prstGeom>
            <a:solidFill>
              <a:srgbClr val="FF99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8444" name="Text Box 55"/>
            <p:cNvSpPr txBox="1">
              <a:spLocks noChangeArrowheads="1"/>
            </p:cNvSpPr>
            <p:nvPr/>
          </p:nvSpPr>
          <p:spPr bwMode="auto">
            <a:xfrm>
              <a:off x="4709" y="7881"/>
              <a:ext cx="2475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800000"/>
                  </a:solidFill>
                </a:rPr>
                <a:t>veřejný prostor</a:t>
              </a:r>
              <a:endParaRPr lang="cs-CZ" sz="1800"/>
            </a:p>
          </p:txBody>
        </p:sp>
        <p:sp>
          <p:nvSpPr>
            <p:cNvPr id="18445" name="Text Box 56"/>
            <p:cNvSpPr txBox="1">
              <a:spLocks noChangeArrowheads="1"/>
            </p:cNvSpPr>
            <p:nvPr/>
          </p:nvSpPr>
          <p:spPr bwMode="auto">
            <a:xfrm>
              <a:off x="4505" y="11233"/>
              <a:ext cx="2474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FF6600"/>
                  </a:solidFill>
                </a:rPr>
                <a:t>práce</a:t>
              </a:r>
            </a:p>
            <a:p>
              <a:endParaRPr lang="cs-CZ" sz="1800"/>
            </a:p>
          </p:txBody>
        </p:sp>
        <p:sp>
          <p:nvSpPr>
            <p:cNvPr id="18446" name="Text Box 57"/>
            <p:cNvSpPr txBox="1">
              <a:spLocks noChangeArrowheads="1"/>
            </p:cNvSpPr>
            <p:nvPr/>
          </p:nvSpPr>
          <p:spPr bwMode="auto">
            <a:xfrm>
              <a:off x="1425" y="11206"/>
              <a:ext cx="2474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003300"/>
                  </a:solidFill>
                </a:rPr>
                <a:t>rodina</a:t>
              </a:r>
              <a:endParaRPr lang="cs-CZ" sz="1800"/>
            </a:p>
          </p:txBody>
        </p:sp>
        <p:sp>
          <p:nvSpPr>
            <p:cNvPr id="18447" name="Text Box 58"/>
            <p:cNvSpPr txBox="1">
              <a:spLocks noChangeArrowheads="1"/>
            </p:cNvSpPr>
            <p:nvPr/>
          </p:nvSpPr>
          <p:spPr bwMode="auto">
            <a:xfrm>
              <a:off x="1425" y="7951"/>
              <a:ext cx="2474" cy="55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000080"/>
                  </a:solidFill>
                </a:rPr>
                <a:t>škola</a:t>
              </a:r>
            </a:p>
            <a:p>
              <a:endParaRPr lang="cs-CZ" sz="1800"/>
            </a:p>
          </p:txBody>
        </p:sp>
        <p:sp>
          <p:nvSpPr>
            <p:cNvPr id="18448" name="Rectangle 59"/>
            <p:cNvSpPr>
              <a:spLocks noChangeArrowheads="1"/>
            </p:cNvSpPr>
            <p:nvPr/>
          </p:nvSpPr>
          <p:spPr bwMode="auto">
            <a:xfrm>
              <a:off x="1425" y="8513"/>
              <a:ext cx="2513" cy="1358"/>
            </a:xfrm>
            <a:prstGeom prst="rect">
              <a:avLst/>
            </a:prstGeom>
            <a:solidFill>
              <a:srgbClr val="0000FF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8449" name="Rectangle 60"/>
            <p:cNvSpPr>
              <a:spLocks noChangeArrowheads="1"/>
            </p:cNvSpPr>
            <p:nvPr/>
          </p:nvSpPr>
          <p:spPr bwMode="auto">
            <a:xfrm>
              <a:off x="2196" y="9883"/>
              <a:ext cx="1749" cy="944"/>
            </a:xfrm>
            <a:prstGeom prst="rect">
              <a:avLst/>
            </a:prstGeom>
            <a:solidFill>
              <a:srgbClr val="0080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8450" name="Rectangle 61" descr="Široký šikmo dolů"/>
            <p:cNvSpPr>
              <a:spLocks noChangeArrowheads="1"/>
            </p:cNvSpPr>
            <p:nvPr/>
          </p:nvSpPr>
          <p:spPr bwMode="auto">
            <a:xfrm>
              <a:off x="2443" y="9882"/>
              <a:ext cx="1495" cy="679"/>
            </a:xfrm>
            <a:prstGeom prst="rect">
              <a:avLst/>
            </a:prstGeom>
            <a:pattFill prst="wdDnDiag">
              <a:fgClr>
                <a:srgbClr val="0080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8451" name="Rectangle 62" descr="Široký šikmo nahoru"/>
            <p:cNvSpPr>
              <a:spLocks noChangeArrowheads="1"/>
            </p:cNvSpPr>
            <p:nvPr/>
          </p:nvSpPr>
          <p:spPr bwMode="auto">
            <a:xfrm>
              <a:off x="2225" y="9079"/>
              <a:ext cx="1539" cy="779"/>
            </a:xfrm>
            <a:prstGeom prst="rect">
              <a:avLst/>
            </a:prstGeom>
            <a:pattFill prst="wdUpDiag">
              <a:fgClr>
                <a:srgbClr val="0000FF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8452" name="Rectangle 63" descr="Široký šikmo nahoru"/>
            <p:cNvSpPr>
              <a:spLocks noChangeArrowheads="1"/>
            </p:cNvSpPr>
            <p:nvPr/>
          </p:nvSpPr>
          <p:spPr bwMode="auto">
            <a:xfrm>
              <a:off x="3941" y="9875"/>
              <a:ext cx="1676" cy="1036"/>
            </a:xfrm>
            <a:prstGeom prst="rect">
              <a:avLst/>
            </a:prstGeom>
            <a:pattFill prst="wdUpDiag">
              <a:fgClr>
                <a:srgbClr val="FF99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8453" name="Rectangle 64" descr="Široký šikmo dolů"/>
            <p:cNvSpPr>
              <a:spLocks noChangeArrowheads="1"/>
            </p:cNvSpPr>
            <p:nvPr/>
          </p:nvSpPr>
          <p:spPr bwMode="auto">
            <a:xfrm>
              <a:off x="3793" y="9307"/>
              <a:ext cx="2917" cy="544"/>
            </a:xfrm>
            <a:prstGeom prst="rect">
              <a:avLst/>
            </a:prstGeom>
            <a:pattFill prst="wdDnDiag">
              <a:fgClr>
                <a:srgbClr val="8000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</p:grpSp>
      <p:sp>
        <p:nvSpPr>
          <p:cNvPr id="18456" name="Rectangle 4"/>
          <p:cNvSpPr>
            <a:spLocks noChangeArrowheads="1"/>
          </p:cNvSpPr>
          <p:nvPr/>
        </p:nvSpPr>
        <p:spPr bwMode="auto">
          <a:xfrm>
            <a:off x="550863" y="4384675"/>
            <a:ext cx="8229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cs-CZ" sz="2500" b="1" i="1">
              <a:latin typeface="Tahoma" pitchFamily="34" charset="0"/>
            </a:endParaRPr>
          </a:p>
        </p:txBody>
      </p:sp>
      <p:sp>
        <p:nvSpPr>
          <p:cNvPr id="18457" name="Rectangle 4"/>
          <p:cNvSpPr>
            <a:spLocks noChangeArrowheads="1"/>
          </p:cNvSpPr>
          <p:nvPr/>
        </p:nvSpPr>
        <p:spPr bwMode="auto">
          <a:xfrm>
            <a:off x="561975" y="4730750"/>
            <a:ext cx="8229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cs-CZ" sz="1800" b="1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cs-CZ" sz="1800" b="1">
              <a:latin typeface="Tahom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cs-CZ" sz="1800">
                <a:latin typeface="Tahoma" pitchFamily="34" charset="0"/>
              </a:rPr>
              <a:t>Řešení goniometrických rovnic		Výlet do Nepálu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Špatná zpráva pro školy</a:t>
            </a: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500" b="1" i="1" smtClean="0"/>
              <a:t>Počátek 21. století</a:t>
            </a:r>
          </a:p>
        </p:txBody>
      </p:sp>
      <p:sp>
        <p:nvSpPr>
          <p:cNvPr id="1945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1946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1946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>
                <a:cs typeface="Times New Roman" pitchFamily="18" charset="0"/>
              </a:rPr>
              <a:t> </a:t>
            </a:r>
            <a:endParaRPr lang="cs-CZ" sz="1800"/>
          </a:p>
        </p:txBody>
      </p:sp>
      <p:sp>
        <p:nvSpPr>
          <p:cNvPr id="19462" name="Rectangle 50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grpSp>
        <p:nvGrpSpPr>
          <p:cNvPr id="19463" name="Group 2"/>
          <p:cNvGrpSpPr>
            <a:grpSpLocks noChangeAspect="1"/>
          </p:cNvGrpSpPr>
          <p:nvPr/>
        </p:nvGrpSpPr>
        <p:grpSpPr bwMode="auto">
          <a:xfrm>
            <a:off x="608013" y="1776413"/>
            <a:ext cx="8535987" cy="3055937"/>
            <a:chOff x="1425" y="7459"/>
            <a:chExt cx="10663" cy="4813"/>
          </a:xfrm>
        </p:grpSpPr>
        <p:sp>
          <p:nvSpPr>
            <p:cNvPr id="19470" name="AutoShape 3"/>
            <p:cNvSpPr>
              <a:spLocks noChangeAspect="1" noChangeArrowheads="1"/>
            </p:cNvSpPr>
            <p:nvPr/>
          </p:nvSpPr>
          <p:spPr bwMode="auto">
            <a:xfrm>
              <a:off x="1425" y="7459"/>
              <a:ext cx="10377" cy="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9471" name="Rectangle 4"/>
            <p:cNvSpPr>
              <a:spLocks noChangeArrowheads="1"/>
            </p:cNvSpPr>
            <p:nvPr/>
          </p:nvSpPr>
          <p:spPr bwMode="auto">
            <a:xfrm>
              <a:off x="2658" y="8230"/>
              <a:ext cx="9430" cy="1805"/>
            </a:xfrm>
            <a:prstGeom prst="rect">
              <a:avLst/>
            </a:prstGeom>
            <a:gradFill rotWithShape="1">
              <a:gsLst>
                <a:gs pos="0">
                  <a:srgbClr val="C6211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9472" name="Rectangle 5"/>
            <p:cNvSpPr>
              <a:spLocks noChangeArrowheads="1"/>
            </p:cNvSpPr>
            <p:nvPr/>
          </p:nvSpPr>
          <p:spPr bwMode="auto">
            <a:xfrm>
              <a:off x="3938" y="9878"/>
              <a:ext cx="3908" cy="1237"/>
            </a:xfrm>
            <a:prstGeom prst="rect">
              <a:avLst/>
            </a:prstGeom>
            <a:solidFill>
              <a:srgbClr val="FF99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9473" name="Text Box 6"/>
            <p:cNvSpPr txBox="1">
              <a:spLocks noChangeArrowheads="1"/>
            </p:cNvSpPr>
            <p:nvPr/>
          </p:nvSpPr>
          <p:spPr bwMode="auto">
            <a:xfrm>
              <a:off x="4665" y="7586"/>
              <a:ext cx="2475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800000"/>
                  </a:solidFill>
                </a:rPr>
                <a:t>veřejný prostor</a:t>
              </a:r>
              <a:endParaRPr lang="cs-CZ" sz="1800"/>
            </a:p>
          </p:txBody>
        </p:sp>
        <p:sp>
          <p:nvSpPr>
            <p:cNvPr id="19474" name="Text Box 7"/>
            <p:cNvSpPr txBox="1">
              <a:spLocks noChangeArrowheads="1"/>
            </p:cNvSpPr>
            <p:nvPr/>
          </p:nvSpPr>
          <p:spPr bwMode="auto">
            <a:xfrm>
              <a:off x="4505" y="11233"/>
              <a:ext cx="2474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FF6600"/>
                  </a:solidFill>
                </a:rPr>
                <a:t>práce</a:t>
              </a:r>
              <a:endParaRPr lang="cs-CZ" sz="1800"/>
            </a:p>
          </p:txBody>
        </p:sp>
        <p:sp>
          <p:nvSpPr>
            <p:cNvPr id="19475" name="Text Box 8"/>
            <p:cNvSpPr txBox="1">
              <a:spLocks noChangeArrowheads="1"/>
            </p:cNvSpPr>
            <p:nvPr/>
          </p:nvSpPr>
          <p:spPr bwMode="auto">
            <a:xfrm>
              <a:off x="1425" y="11206"/>
              <a:ext cx="2474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003300"/>
                  </a:solidFill>
                </a:rPr>
                <a:t>rodina</a:t>
              </a:r>
              <a:endParaRPr lang="cs-CZ" sz="1800"/>
            </a:p>
          </p:txBody>
        </p:sp>
        <p:sp>
          <p:nvSpPr>
            <p:cNvPr id="19476" name="Text Box 9"/>
            <p:cNvSpPr txBox="1">
              <a:spLocks noChangeArrowheads="1"/>
            </p:cNvSpPr>
            <p:nvPr/>
          </p:nvSpPr>
          <p:spPr bwMode="auto">
            <a:xfrm>
              <a:off x="1425" y="7531"/>
              <a:ext cx="2474" cy="55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600" b="1">
                  <a:solidFill>
                    <a:srgbClr val="000080"/>
                  </a:solidFill>
                </a:rPr>
                <a:t>škola</a:t>
              </a:r>
            </a:p>
            <a:p>
              <a:endParaRPr lang="cs-CZ" sz="1800"/>
            </a:p>
          </p:txBody>
        </p:sp>
        <p:sp>
          <p:nvSpPr>
            <p:cNvPr id="19477" name="Rectangle 10"/>
            <p:cNvSpPr>
              <a:spLocks noChangeArrowheads="1"/>
            </p:cNvSpPr>
            <p:nvPr/>
          </p:nvSpPr>
          <p:spPr bwMode="auto">
            <a:xfrm>
              <a:off x="1425" y="8078"/>
              <a:ext cx="2513" cy="1793"/>
            </a:xfrm>
            <a:prstGeom prst="rect">
              <a:avLst/>
            </a:prstGeom>
            <a:solidFill>
              <a:srgbClr val="0000FF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9478" name="Rectangle 11"/>
            <p:cNvSpPr>
              <a:spLocks noChangeArrowheads="1"/>
            </p:cNvSpPr>
            <p:nvPr/>
          </p:nvSpPr>
          <p:spPr bwMode="auto">
            <a:xfrm>
              <a:off x="2368" y="9883"/>
              <a:ext cx="1577" cy="846"/>
            </a:xfrm>
            <a:prstGeom prst="rect">
              <a:avLst/>
            </a:prstGeom>
            <a:solidFill>
              <a:srgbClr val="0080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9479" name="Rectangle 12" descr="Široký šikmo dolů"/>
            <p:cNvSpPr>
              <a:spLocks noChangeArrowheads="1"/>
            </p:cNvSpPr>
            <p:nvPr/>
          </p:nvSpPr>
          <p:spPr bwMode="auto">
            <a:xfrm>
              <a:off x="2685" y="9882"/>
              <a:ext cx="1253" cy="606"/>
            </a:xfrm>
            <a:prstGeom prst="rect">
              <a:avLst/>
            </a:prstGeom>
            <a:pattFill prst="wdDnDiag">
              <a:fgClr>
                <a:srgbClr val="0080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9480" name="Rectangle 13" descr="Široký šikmo nahoru"/>
            <p:cNvSpPr>
              <a:spLocks noChangeArrowheads="1"/>
            </p:cNvSpPr>
            <p:nvPr/>
          </p:nvSpPr>
          <p:spPr bwMode="auto">
            <a:xfrm>
              <a:off x="1830" y="9079"/>
              <a:ext cx="990" cy="779"/>
            </a:xfrm>
            <a:prstGeom prst="rect">
              <a:avLst/>
            </a:prstGeom>
            <a:pattFill prst="wdUpDiag">
              <a:fgClr>
                <a:srgbClr val="0000FF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9481" name="Rectangle 14" descr="Široký šikmo nahoru"/>
            <p:cNvSpPr>
              <a:spLocks noChangeArrowheads="1"/>
            </p:cNvSpPr>
            <p:nvPr/>
          </p:nvSpPr>
          <p:spPr bwMode="auto">
            <a:xfrm>
              <a:off x="3941" y="9875"/>
              <a:ext cx="3525" cy="867"/>
            </a:xfrm>
            <a:prstGeom prst="rect">
              <a:avLst/>
            </a:prstGeom>
            <a:pattFill prst="wdUpDiag">
              <a:fgClr>
                <a:srgbClr val="FF99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9482" name="Rectangle 15" descr="Široký šikmo dolů"/>
            <p:cNvSpPr>
              <a:spLocks noChangeArrowheads="1"/>
            </p:cNvSpPr>
            <p:nvPr/>
          </p:nvSpPr>
          <p:spPr bwMode="auto">
            <a:xfrm>
              <a:off x="2835" y="8917"/>
              <a:ext cx="5045" cy="934"/>
            </a:xfrm>
            <a:prstGeom prst="rect">
              <a:avLst/>
            </a:prstGeom>
            <a:pattFill prst="wdDnDiag">
              <a:fgClr>
                <a:srgbClr val="8000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800"/>
            </a:p>
          </p:txBody>
        </p:sp>
      </p:grpSp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9588" y="4967288"/>
            <a:ext cx="164147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5825" y="4956175"/>
            <a:ext cx="15113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2838" y="4959350"/>
            <a:ext cx="14287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8413" y="4967288"/>
            <a:ext cx="1271587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62525"/>
            <a:ext cx="17907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1" descr="http://www.shrani.si/f/1B/yk/3YxCa4KA/pict01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4965700"/>
            <a:ext cx="151447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Špatná zpráva pro školy</a:t>
            </a:r>
          </a:p>
        </p:txBody>
      </p:sp>
      <p:sp>
        <p:nvSpPr>
          <p:cNvPr id="3686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36869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sp>
        <p:nvSpPr>
          <p:cNvPr id="36870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cs-CZ">
                <a:cs typeface="Times New Roman" pitchFamily="18" charset="0"/>
              </a:rPr>
              <a:t> </a:t>
            </a:r>
            <a:endParaRPr lang="cs-CZ" sz="1800"/>
          </a:p>
        </p:txBody>
      </p:sp>
      <p:sp>
        <p:nvSpPr>
          <p:cNvPr id="36871" name="Rectangle 50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grpSp>
        <p:nvGrpSpPr>
          <p:cNvPr id="36872" name="Group 2"/>
          <p:cNvGrpSpPr>
            <a:grpSpLocks noChangeAspect="1"/>
          </p:cNvGrpSpPr>
          <p:nvPr/>
        </p:nvGrpSpPr>
        <p:grpSpPr bwMode="auto">
          <a:xfrm>
            <a:off x="4102100" y="4222750"/>
            <a:ext cx="4932363" cy="1765300"/>
            <a:chOff x="1425" y="7459"/>
            <a:chExt cx="10663" cy="4813"/>
          </a:xfrm>
        </p:grpSpPr>
        <p:sp>
          <p:nvSpPr>
            <p:cNvPr id="36873" name="AutoShape 3"/>
            <p:cNvSpPr>
              <a:spLocks noChangeAspect="1" noChangeArrowheads="1"/>
            </p:cNvSpPr>
            <p:nvPr/>
          </p:nvSpPr>
          <p:spPr bwMode="auto">
            <a:xfrm>
              <a:off x="1425" y="7459"/>
              <a:ext cx="10377" cy="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874" name="Rectangle 4"/>
            <p:cNvSpPr>
              <a:spLocks noChangeArrowheads="1"/>
            </p:cNvSpPr>
            <p:nvPr/>
          </p:nvSpPr>
          <p:spPr bwMode="auto">
            <a:xfrm>
              <a:off x="2658" y="8230"/>
              <a:ext cx="9430" cy="1805"/>
            </a:xfrm>
            <a:prstGeom prst="rect">
              <a:avLst/>
            </a:prstGeom>
            <a:gradFill rotWithShape="1">
              <a:gsLst>
                <a:gs pos="0">
                  <a:srgbClr val="C6211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875" name="Rectangle 5"/>
            <p:cNvSpPr>
              <a:spLocks noChangeArrowheads="1"/>
            </p:cNvSpPr>
            <p:nvPr/>
          </p:nvSpPr>
          <p:spPr bwMode="auto">
            <a:xfrm>
              <a:off x="3938" y="9878"/>
              <a:ext cx="3908" cy="1237"/>
            </a:xfrm>
            <a:prstGeom prst="rect">
              <a:avLst/>
            </a:prstGeom>
            <a:solidFill>
              <a:srgbClr val="FF99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876" name="Text Box 6"/>
            <p:cNvSpPr txBox="1">
              <a:spLocks noChangeArrowheads="1"/>
            </p:cNvSpPr>
            <p:nvPr/>
          </p:nvSpPr>
          <p:spPr bwMode="auto">
            <a:xfrm>
              <a:off x="4665" y="7586"/>
              <a:ext cx="2475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800" b="1">
                  <a:solidFill>
                    <a:srgbClr val="800000"/>
                  </a:solidFill>
                </a:rPr>
                <a:t>veřejný prostor</a:t>
              </a:r>
              <a:endParaRPr lang="cs-CZ" sz="900"/>
            </a:p>
          </p:txBody>
        </p:sp>
        <p:sp>
          <p:nvSpPr>
            <p:cNvPr id="36877" name="Text Box 7"/>
            <p:cNvSpPr txBox="1">
              <a:spLocks noChangeArrowheads="1"/>
            </p:cNvSpPr>
            <p:nvPr/>
          </p:nvSpPr>
          <p:spPr bwMode="auto">
            <a:xfrm>
              <a:off x="4505" y="11233"/>
              <a:ext cx="2474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800" b="1">
                  <a:solidFill>
                    <a:srgbClr val="FF6600"/>
                  </a:solidFill>
                </a:rPr>
                <a:t>práce</a:t>
              </a:r>
              <a:endParaRPr lang="cs-CZ" sz="900"/>
            </a:p>
          </p:txBody>
        </p:sp>
        <p:sp>
          <p:nvSpPr>
            <p:cNvPr id="36878" name="Text Box 8"/>
            <p:cNvSpPr txBox="1">
              <a:spLocks noChangeArrowheads="1"/>
            </p:cNvSpPr>
            <p:nvPr/>
          </p:nvSpPr>
          <p:spPr bwMode="auto">
            <a:xfrm>
              <a:off x="1425" y="11206"/>
              <a:ext cx="2474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800" b="1">
                  <a:solidFill>
                    <a:srgbClr val="003300"/>
                  </a:solidFill>
                </a:rPr>
                <a:t>rodina</a:t>
              </a:r>
              <a:endParaRPr lang="cs-CZ" sz="900"/>
            </a:p>
          </p:txBody>
        </p:sp>
        <p:sp>
          <p:nvSpPr>
            <p:cNvPr id="36879" name="Text Box 9"/>
            <p:cNvSpPr txBox="1">
              <a:spLocks noChangeArrowheads="1"/>
            </p:cNvSpPr>
            <p:nvPr/>
          </p:nvSpPr>
          <p:spPr bwMode="auto">
            <a:xfrm>
              <a:off x="1425" y="7531"/>
              <a:ext cx="2474" cy="55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800" b="1">
                  <a:solidFill>
                    <a:srgbClr val="000080"/>
                  </a:solidFill>
                </a:rPr>
                <a:t>škola</a:t>
              </a:r>
            </a:p>
            <a:p>
              <a:endParaRPr lang="cs-CZ" sz="900"/>
            </a:p>
          </p:txBody>
        </p:sp>
        <p:sp>
          <p:nvSpPr>
            <p:cNvPr id="36880" name="Rectangle 10"/>
            <p:cNvSpPr>
              <a:spLocks noChangeArrowheads="1"/>
            </p:cNvSpPr>
            <p:nvPr/>
          </p:nvSpPr>
          <p:spPr bwMode="auto">
            <a:xfrm>
              <a:off x="1425" y="8078"/>
              <a:ext cx="2513" cy="1793"/>
            </a:xfrm>
            <a:prstGeom prst="rect">
              <a:avLst/>
            </a:prstGeom>
            <a:solidFill>
              <a:srgbClr val="0000FF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881" name="Rectangle 11"/>
            <p:cNvSpPr>
              <a:spLocks noChangeArrowheads="1"/>
            </p:cNvSpPr>
            <p:nvPr/>
          </p:nvSpPr>
          <p:spPr bwMode="auto">
            <a:xfrm>
              <a:off x="2368" y="9883"/>
              <a:ext cx="1577" cy="846"/>
            </a:xfrm>
            <a:prstGeom prst="rect">
              <a:avLst/>
            </a:prstGeom>
            <a:solidFill>
              <a:srgbClr val="0080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882" name="Rectangle 12" descr="Široký šikmo dolů"/>
            <p:cNvSpPr>
              <a:spLocks noChangeArrowheads="1"/>
            </p:cNvSpPr>
            <p:nvPr/>
          </p:nvSpPr>
          <p:spPr bwMode="auto">
            <a:xfrm>
              <a:off x="2685" y="9882"/>
              <a:ext cx="1253" cy="606"/>
            </a:xfrm>
            <a:prstGeom prst="rect">
              <a:avLst/>
            </a:prstGeom>
            <a:pattFill prst="wdDnDiag">
              <a:fgClr>
                <a:srgbClr val="0080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883" name="Rectangle 13" descr="Široký šikmo nahoru"/>
            <p:cNvSpPr>
              <a:spLocks noChangeArrowheads="1"/>
            </p:cNvSpPr>
            <p:nvPr/>
          </p:nvSpPr>
          <p:spPr bwMode="auto">
            <a:xfrm>
              <a:off x="1830" y="9079"/>
              <a:ext cx="990" cy="779"/>
            </a:xfrm>
            <a:prstGeom prst="rect">
              <a:avLst/>
            </a:prstGeom>
            <a:pattFill prst="wdUpDiag">
              <a:fgClr>
                <a:srgbClr val="0000FF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884" name="Rectangle 14" descr="Široký šikmo nahoru"/>
            <p:cNvSpPr>
              <a:spLocks noChangeArrowheads="1"/>
            </p:cNvSpPr>
            <p:nvPr/>
          </p:nvSpPr>
          <p:spPr bwMode="auto">
            <a:xfrm>
              <a:off x="3941" y="9875"/>
              <a:ext cx="3525" cy="867"/>
            </a:xfrm>
            <a:prstGeom prst="rect">
              <a:avLst/>
            </a:prstGeom>
            <a:pattFill prst="wdUpDiag">
              <a:fgClr>
                <a:srgbClr val="FF99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885" name="Rectangle 15" descr="Široký šikmo dolů"/>
            <p:cNvSpPr>
              <a:spLocks noChangeArrowheads="1"/>
            </p:cNvSpPr>
            <p:nvPr/>
          </p:nvSpPr>
          <p:spPr bwMode="auto">
            <a:xfrm>
              <a:off x="2835" y="8917"/>
              <a:ext cx="5045" cy="934"/>
            </a:xfrm>
            <a:prstGeom prst="rect">
              <a:avLst/>
            </a:prstGeom>
            <a:pattFill prst="wdDnDiag">
              <a:fgClr>
                <a:srgbClr val="8000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</p:grpSp>
      <p:grpSp>
        <p:nvGrpSpPr>
          <p:cNvPr id="36892" name="Group 36"/>
          <p:cNvGrpSpPr>
            <a:grpSpLocks noChangeAspect="1"/>
          </p:cNvGrpSpPr>
          <p:nvPr/>
        </p:nvGrpSpPr>
        <p:grpSpPr bwMode="auto">
          <a:xfrm>
            <a:off x="644525" y="1724025"/>
            <a:ext cx="3054350" cy="1884363"/>
            <a:chOff x="1425" y="7459"/>
            <a:chExt cx="5842" cy="3892"/>
          </a:xfrm>
        </p:grpSpPr>
        <p:sp>
          <p:nvSpPr>
            <p:cNvPr id="36893" name="AutoShape 37"/>
            <p:cNvSpPr>
              <a:spLocks noChangeAspect="1" noChangeArrowheads="1"/>
            </p:cNvSpPr>
            <p:nvPr/>
          </p:nvSpPr>
          <p:spPr bwMode="auto">
            <a:xfrm>
              <a:off x="1425" y="7459"/>
              <a:ext cx="5842" cy="3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894" name="Rectangle 38"/>
            <p:cNvSpPr>
              <a:spLocks noChangeArrowheads="1"/>
            </p:cNvSpPr>
            <p:nvPr/>
          </p:nvSpPr>
          <p:spPr bwMode="auto">
            <a:xfrm>
              <a:off x="3945" y="8409"/>
              <a:ext cx="925" cy="732"/>
            </a:xfrm>
            <a:prstGeom prst="rect">
              <a:avLst/>
            </a:prstGeom>
            <a:solidFill>
              <a:srgbClr val="8000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895" name="Rectangle 39"/>
            <p:cNvSpPr>
              <a:spLocks noChangeArrowheads="1"/>
            </p:cNvSpPr>
            <p:nvPr/>
          </p:nvSpPr>
          <p:spPr bwMode="auto">
            <a:xfrm>
              <a:off x="3938" y="9157"/>
              <a:ext cx="763" cy="851"/>
            </a:xfrm>
            <a:prstGeom prst="rect">
              <a:avLst/>
            </a:prstGeom>
            <a:solidFill>
              <a:srgbClr val="FF99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896" name="Text Box 40"/>
            <p:cNvSpPr txBox="1">
              <a:spLocks noChangeArrowheads="1"/>
            </p:cNvSpPr>
            <p:nvPr/>
          </p:nvSpPr>
          <p:spPr bwMode="auto">
            <a:xfrm>
              <a:off x="4770" y="7480"/>
              <a:ext cx="2475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800" b="1">
                  <a:solidFill>
                    <a:srgbClr val="800000"/>
                  </a:solidFill>
                </a:rPr>
                <a:t>veřejný prostor</a:t>
              </a:r>
              <a:endParaRPr lang="cs-CZ" sz="900"/>
            </a:p>
          </p:txBody>
        </p:sp>
        <p:sp>
          <p:nvSpPr>
            <p:cNvPr id="36897" name="Text Box 41"/>
            <p:cNvSpPr txBox="1">
              <a:spLocks noChangeArrowheads="1"/>
            </p:cNvSpPr>
            <p:nvPr/>
          </p:nvSpPr>
          <p:spPr bwMode="auto">
            <a:xfrm>
              <a:off x="4505" y="10512"/>
              <a:ext cx="2474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800" b="1">
                  <a:solidFill>
                    <a:srgbClr val="FF6600"/>
                  </a:solidFill>
                </a:rPr>
                <a:t>práce</a:t>
              </a:r>
              <a:endParaRPr lang="cs-CZ" sz="900"/>
            </a:p>
          </p:txBody>
        </p:sp>
        <p:sp>
          <p:nvSpPr>
            <p:cNvPr id="36898" name="Text Box 42"/>
            <p:cNvSpPr txBox="1">
              <a:spLocks noChangeArrowheads="1"/>
            </p:cNvSpPr>
            <p:nvPr/>
          </p:nvSpPr>
          <p:spPr bwMode="auto">
            <a:xfrm>
              <a:off x="1425" y="10485"/>
              <a:ext cx="2474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800" b="1">
                  <a:solidFill>
                    <a:srgbClr val="003300"/>
                  </a:solidFill>
                </a:rPr>
                <a:t>rodina</a:t>
              </a:r>
              <a:endParaRPr lang="cs-CZ" sz="900"/>
            </a:p>
          </p:txBody>
        </p:sp>
        <p:sp>
          <p:nvSpPr>
            <p:cNvPr id="36899" name="Text Box 43"/>
            <p:cNvSpPr txBox="1">
              <a:spLocks noChangeArrowheads="1"/>
            </p:cNvSpPr>
            <p:nvPr/>
          </p:nvSpPr>
          <p:spPr bwMode="auto">
            <a:xfrm>
              <a:off x="1425" y="7515"/>
              <a:ext cx="2474" cy="55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800" b="1">
                  <a:solidFill>
                    <a:srgbClr val="000080"/>
                  </a:solidFill>
                </a:rPr>
                <a:t>škola</a:t>
              </a:r>
            </a:p>
            <a:p>
              <a:endParaRPr lang="cs-CZ" sz="900"/>
            </a:p>
          </p:txBody>
        </p:sp>
        <p:sp>
          <p:nvSpPr>
            <p:cNvPr id="36900" name="Rectangle 44"/>
            <p:cNvSpPr>
              <a:spLocks noChangeArrowheads="1"/>
            </p:cNvSpPr>
            <p:nvPr/>
          </p:nvSpPr>
          <p:spPr bwMode="auto">
            <a:xfrm>
              <a:off x="2102" y="9162"/>
              <a:ext cx="1843" cy="1077"/>
            </a:xfrm>
            <a:prstGeom prst="rect">
              <a:avLst/>
            </a:prstGeom>
            <a:solidFill>
              <a:srgbClr val="0080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901" name="Rectangle 45" descr="Široký šikmo dolů"/>
            <p:cNvSpPr>
              <a:spLocks noChangeArrowheads="1"/>
            </p:cNvSpPr>
            <p:nvPr/>
          </p:nvSpPr>
          <p:spPr bwMode="auto">
            <a:xfrm>
              <a:off x="2218" y="9161"/>
              <a:ext cx="1720" cy="919"/>
            </a:xfrm>
            <a:prstGeom prst="rect">
              <a:avLst/>
            </a:prstGeom>
            <a:pattFill prst="wdDnDiag">
              <a:fgClr>
                <a:srgbClr val="0080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902" name="Rectangle 46" descr="Široký šikmo nahoru"/>
            <p:cNvSpPr>
              <a:spLocks noChangeArrowheads="1"/>
            </p:cNvSpPr>
            <p:nvPr/>
          </p:nvSpPr>
          <p:spPr bwMode="auto">
            <a:xfrm>
              <a:off x="3941" y="9154"/>
              <a:ext cx="596" cy="676"/>
            </a:xfrm>
            <a:prstGeom prst="rect">
              <a:avLst/>
            </a:prstGeom>
            <a:pattFill prst="wdUpDiag">
              <a:fgClr>
                <a:srgbClr val="FF99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903" name="Rectangle 47" descr="Široký šikmo dolů"/>
            <p:cNvSpPr>
              <a:spLocks noChangeArrowheads="1"/>
            </p:cNvSpPr>
            <p:nvPr/>
          </p:nvSpPr>
          <p:spPr bwMode="auto">
            <a:xfrm>
              <a:off x="3945" y="8647"/>
              <a:ext cx="764" cy="483"/>
            </a:xfrm>
            <a:prstGeom prst="rect">
              <a:avLst/>
            </a:prstGeom>
            <a:pattFill prst="wdDnDiag">
              <a:fgClr>
                <a:srgbClr val="8000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</p:grpSp>
      <p:grpSp>
        <p:nvGrpSpPr>
          <p:cNvPr id="36904" name="Group 2"/>
          <p:cNvGrpSpPr>
            <a:grpSpLocks noChangeAspect="1"/>
          </p:cNvGrpSpPr>
          <p:nvPr/>
        </p:nvGrpSpPr>
        <p:grpSpPr bwMode="auto">
          <a:xfrm>
            <a:off x="4332288" y="1665288"/>
            <a:ext cx="4506912" cy="1939925"/>
            <a:chOff x="1425" y="7459"/>
            <a:chExt cx="10377" cy="4813"/>
          </a:xfrm>
        </p:grpSpPr>
        <p:sp>
          <p:nvSpPr>
            <p:cNvPr id="36905" name="AutoShape 3"/>
            <p:cNvSpPr>
              <a:spLocks noChangeAspect="1" noChangeArrowheads="1"/>
            </p:cNvSpPr>
            <p:nvPr/>
          </p:nvSpPr>
          <p:spPr bwMode="auto">
            <a:xfrm>
              <a:off x="1425" y="7459"/>
              <a:ext cx="10377" cy="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sz="1000"/>
            </a:p>
          </p:txBody>
        </p:sp>
        <p:sp>
          <p:nvSpPr>
            <p:cNvPr id="36906" name="Rectangle 4"/>
            <p:cNvSpPr>
              <a:spLocks noChangeArrowheads="1"/>
            </p:cNvSpPr>
            <p:nvPr/>
          </p:nvSpPr>
          <p:spPr bwMode="auto">
            <a:xfrm>
              <a:off x="3933" y="9081"/>
              <a:ext cx="1183" cy="781"/>
            </a:xfrm>
            <a:prstGeom prst="rect">
              <a:avLst/>
            </a:prstGeom>
            <a:solidFill>
              <a:srgbClr val="8000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000"/>
            </a:p>
          </p:txBody>
        </p:sp>
        <p:sp>
          <p:nvSpPr>
            <p:cNvPr id="36907" name="Rectangle 5"/>
            <p:cNvSpPr>
              <a:spLocks noChangeArrowheads="1"/>
            </p:cNvSpPr>
            <p:nvPr/>
          </p:nvSpPr>
          <p:spPr bwMode="auto">
            <a:xfrm>
              <a:off x="3938" y="9878"/>
              <a:ext cx="1130" cy="816"/>
            </a:xfrm>
            <a:prstGeom prst="rect">
              <a:avLst/>
            </a:prstGeom>
            <a:solidFill>
              <a:srgbClr val="FF99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000"/>
            </a:p>
          </p:txBody>
        </p:sp>
        <p:sp>
          <p:nvSpPr>
            <p:cNvPr id="36908" name="Text Box 6"/>
            <p:cNvSpPr txBox="1">
              <a:spLocks noChangeArrowheads="1"/>
            </p:cNvSpPr>
            <p:nvPr/>
          </p:nvSpPr>
          <p:spPr bwMode="auto">
            <a:xfrm>
              <a:off x="4665" y="7586"/>
              <a:ext cx="2475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900" b="1">
                  <a:solidFill>
                    <a:srgbClr val="800000"/>
                  </a:solidFill>
                </a:rPr>
                <a:t>veřejný prostor</a:t>
              </a:r>
              <a:endParaRPr lang="cs-CZ" sz="1000"/>
            </a:p>
          </p:txBody>
        </p:sp>
        <p:sp>
          <p:nvSpPr>
            <p:cNvPr id="36909" name="Text Box 7"/>
            <p:cNvSpPr txBox="1">
              <a:spLocks noChangeArrowheads="1"/>
            </p:cNvSpPr>
            <p:nvPr/>
          </p:nvSpPr>
          <p:spPr bwMode="auto">
            <a:xfrm>
              <a:off x="4505" y="11233"/>
              <a:ext cx="2474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900" b="1">
                  <a:solidFill>
                    <a:srgbClr val="FF6600"/>
                  </a:solidFill>
                </a:rPr>
                <a:t>práce</a:t>
              </a:r>
              <a:endParaRPr lang="cs-CZ" sz="1000"/>
            </a:p>
          </p:txBody>
        </p:sp>
        <p:sp>
          <p:nvSpPr>
            <p:cNvPr id="36910" name="Text Box 8"/>
            <p:cNvSpPr txBox="1">
              <a:spLocks noChangeArrowheads="1"/>
            </p:cNvSpPr>
            <p:nvPr/>
          </p:nvSpPr>
          <p:spPr bwMode="auto">
            <a:xfrm>
              <a:off x="1425" y="11206"/>
              <a:ext cx="2474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900" b="1">
                  <a:solidFill>
                    <a:srgbClr val="003300"/>
                  </a:solidFill>
                </a:rPr>
                <a:t>rodina</a:t>
              </a:r>
              <a:endParaRPr lang="cs-CZ" sz="1000"/>
            </a:p>
          </p:txBody>
        </p:sp>
        <p:sp>
          <p:nvSpPr>
            <p:cNvPr id="36911" name="Text Box 9"/>
            <p:cNvSpPr txBox="1">
              <a:spLocks noChangeArrowheads="1"/>
            </p:cNvSpPr>
            <p:nvPr/>
          </p:nvSpPr>
          <p:spPr bwMode="auto">
            <a:xfrm>
              <a:off x="1425" y="7531"/>
              <a:ext cx="2474" cy="55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900" b="1">
                  <a:solidFill>
                    <a:srgbClr val="000080"/>
                  </a:solidFill>
                </a:rPr>
                <a:t>škola</a:t>
              </a:r>
            </a:p>
            <a:p>
              <a:endParaRPr lang="cs-CZ" sz="1000"/>
            </a:p>
          </p:txBody>
        </p:sp>
        <p:sp>
          <p:nvSpPr>
            <p:cNvPr id="36912" name="Rectangle 10"/>
            <p:cNvSpPr>
              <a:spLocks noChangeArrowheads="1"/>
            </p:cNvSpPr>
            <p:nvPr/>
          </p:nvSpPr>
          <p:spPr bwMode="auto">
            <a:xfrm>
              <a:off x="2672" y="8820"/>
              <a:ext cx="1266" cy="1051"/>
            </a:xfrm>
            <a:prstGeom prst="rect">
              <a:avLst/>
            </a:prstGeom>
            <a:solidFill>
              <a:srgbClr val="0000FF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000"/>
            </a:p>
          </p:txBody>
        </p:sp>
        <p:sp>
          <p:nvSpPr>
            <p:cNvPr id="36913" name="Rectangle 11"/>
            <p:cNvSpPr>
              <a:spLocks noChangeArrowheads="1"/>
            </p:cNvSpPr>
            <p:nvPr/>
          </p:nvSpPr>
          <p:spPr bwMode="auto">
            <a:xfrm>
              <a:off x="2446" y="9883"/>
              <a:ext cx="1499" cy="978"/>
            </a:xfrm>
            <a:prstGeom prst="rect">
              <a:avLst/>
            </a:prstGeom>
            <a:solidFill>
              <a:srgbClr val="0080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000"/>
            </a:p>
          </p:txBody>
        </p:sp>
        <p:sp>
          <p:nvSpPr>
            <p:cNvPr id="36914" name="Rectangle 12" descr="Široký šikmo dolů"/>
            <p:cNvSpPr>
              <a:spLocks noChangeArrowheads="1"/>
            </p:cNvSpPr>
            <p:nvPr/>
          </p:nvSpPr>
          <p:spPr bwMode="auto">
            <a:xfrm>
              <a:off x="2559" y="9882"/>
              <a:ext cx="1379" cy="866"/>
            </a:xfrm>
            <a:prstGeom prst="rect">
              <a:avLst/>
            </a:prstGeom>
            <a:pattFill prst="wdDnDiag">
              <a:fgClr>
                <a:srgbClr val="0080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000"/>
            </a:p>
          </p:txBody>
        </p:sp>
        <p:sp>
          <p:nvSpPr>
            <p:cNvPr id="36915" name="Rectangle 13" descr="Široký šikmo nahoru"/>
            <p:cNvSpPr>
              <a:spLocks noChangeArrowheads="1"/>
            </p:cNvSpPr>
            <p:nvPr/>
          </p:nvSpPr>
          <p:spPr bwMode="auto">
            <a:xfrm>
              <a:off x="2930" y="9087"/>
              <a:ext cx="990" cy="779"/>
            </a:xfrm>
            <a:prstGeom prst="rect">
              <a:avLst/>
            </a:prstGeom>
            <a:pattFill prst="wdUpDiag">
              <a:fgClr>
                <a:srgbClr val="0000FF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000"/>
            </a:p>
          </p:txBody>
        </p:sp>
        <p:sp>
          <p:nvSpPr>
            <p:cNvPr id="36916" name="Rectangle 14" descr="Široký šikmo nahoru"/>
            <p:cNvSpPr>
              <a:spLocks noChangeArrowheads="1"/>
            </p:cNvSpPr>
            <p:nvPr/>
          </p:nvSpPr>
          <p:spPr bwMode="auto">
            <a:xfrm>
              <a:off x="3946" y="9875"/>
              <a:ext cx="794" cy="646"/>
            </a:xfrm>
            <a:prstGeom prst="rect">
              <a:avLst/>
            </a:prstGeom>
            <a:pattFill prst="wdUpDiag">
              <a:fgClr>
                <a:srgbClr val="FF99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000"/>
            </a:p>
          </p:txBody>
        </p:sp>
        <p:sp>
          <p:nvSpPr>
            <p:cNvPr id="36917" name="Rectangle 15" descr="Široký šikmo dolů"/>
            <p:cNvSpPr>
              <a:spLocks noChangeArrowheads="1"/>
            </p:cNvSpPr>
            <p:nvPr/>
          </p:nvSpPr>
          <p:spPr bwMode="auto">
            <a:xfrm>
              <a:off x="3920" y="9321"/>
              <a:ext cx="937" cy="546"/>
            </a:xfrm>
            <a:prstGeom prst="rect">
              <a:avLst/>
            </a:prstGeom>
            <a:pattFill prst="wdDnDiag">
              <a:fgClr>
                <a:srgbClr val="8000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1000"/>
            </a:p>
          </p:txBody>
        </p:sp>
      </p:grpSp>
      <p:grpSp>
        <p:nvGrpSpPr>
          <p:cNvPr id="36918" name="Group 51"/>
          <p:cNvGrpSpPr>
            <a:grpSpLocks noChangeAspect="1"/>
          </p:cNvGrpSpPr>
          <p:nvPr/>
        </p:nvGrpSpPr>
        <p:grpSpPr bwMode="auto">
          <a:xfrm>
            <a:off x="576263" y="4079875"/>
            <a:ext cx="2925762" cy="1900238"/>
            <a:chOff x="1425" y="7459"/>
            <a:chExt cx="6822" cy="4813"/>
          </a:xfrm>
        </p:grpSpPr>
        <p:sp>
          <p:nvSpPr>
            <p:cNvPr id="36919" name="AutoShape 52"/>
            <p:cNvSpPr>
              <a:spLocks noChangeAspect="1" noChangeArrowheads="1"/>
            </p:cNvSpPr>
            <p:nvPr/>
          </p:nvSpPr>
          <p:spPr bwMode="auto">
            <a:xfrm>
              <a:off x="1425" y="7459"/>
              <a:ext cx="6822" cy="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920" name="Rectangle 53"/>
            <p:cNvSpPr>
              <a:spLocks noChangeArrowheads="1"/>
            </p:cNvSpPr>
            <p:nvPr/>
          </p:nvSpPr>
          <p:spPr bwMode="auto">
            <a:xfrm>
              <a:off x="3405" y="8734"/>
              <a:ext cx="4180" cy="1128"/>
            </a:xfrm>
            <a:prstGeom prst="rect">
              <a:avLst/>
            </a:prstGeom>
            <a:solidFill>
              <a:srgbClr val="8000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800"/>
            </a:p>
          </p:txBody>
        </p:sp>
        <p:sp>
          <p:nvSpPr>
            <p:cNvPr id="36921" name="Rectangle 54"/>
            <p:cNvSpPr>
              <a:spLocks noChangeArrowheads="1"/>
            </p:cNvSpPr>
            <p:nvPr/>
          </p:nvSpPr>
          <p:spPr bwMode="auto">
            <a:xfrm>
              <a:off x="3938" y="9878"/>
              <a:ext cx="2998" cy="1286"/>
            </a:xfrm>
            <a:prstGeom prst="rect">
              <a:avLst/>
            </a:prstGeom>
            <a:solidFill>
              <a:srgbClr val="FF99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922" name="Text Box 55"/>
            <p:cNvSpPr txBox="1">
              <a:spLocks noChangeArrowheads="1"/>
            </p:cNvSpPr>
            <p:nvPr/>
          </p:nvSpPr>
          <p:spPr bwMode="auto">
            <a:xfrm>
              <a:off x="4709" y="7881"/>
              <a:ext cx="2475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800" b="1">
                  <a:solidFill>
                    <a:srgbClr val="800000"/>
                  </a:solidFill>
                </a:rPr>
                <a:t>veřejný prostor</a:t>
              </a:r>
              <a:endParaRPr lang="cs-CZ" sz="900"/>
            </a:p>
          </p:txBody>
        </p:sp>
        <p:sp>
          <p:nvSpPr>
            <p:cNvPr id="36923" name="Text Box 56"/>
            <p:cNvSpPr txBox="1">
              <a:spLocks noChangeArrowheads="1"/>
            </p:cNvSpPr>
            <p:nvPr/>
          </p:nvSpPr>
          <p:spPr bwMode="auto">
            <a:xfrm>
              <a:off x="4505" y="11233"/>
              <a:ext cx="2474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800" b="1">
                  <a:solidFill>
                    <a:srgbClr val="FF6600"/>
                  </a:solidFill>
                </a:rPr>
                <a:t>práce</a:t>
              </a:r>
            </a:p>
            <a:p>
              <a:endParaRPr lang="cs-CZ" sz="900"/>
            </a:p>
          </p:txBody>
        </p:sp>
        <p:sp>
          <p:nvSpPr>
            <p:cNvPr id="36924" name="Text Box 57"/>
            <p:cNvSpPr txBox="1">
              <a:spLocks noChangeArrowheads="1"/>
            </p:cNvSpPr>
            <p:nvPr/>
          </p:nvSpPr>
          <p:spPr bwMode="auto">
            <a:xfrm>
              <a:off x="1425" y="11206"/>
              <a:ext cx="2474" cy="55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800" b="1">
                  <a:solidFill>
                    <a:srgbClr val="003300"/>
                  </a:solidFill>
                </a:rPr>
                <a:t>rodina</a:t>
              </a:r>
              <a:endParaRPr lang="cs-CZ" sz="900"/>
            </a:p>
          </p:txBody>
        </p:sp>
        <p:sp>
          <p:nvSpPr>
            <p:cNvPr id="36925" name="Text Box 58"/>
            <p:cNvSpPr txBox="1">
              <a:spLocks noChangeArrowheads="1"/>
            </p:cNvSpPr>
            <p:nvPr/>
          </p:nvSpPr>
          <p:spPr bwMode="auto">
            <a:xfrm>
              <a:off x="1425" y="7951"/>
              <a:ext cx="2474" cy="55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800" b="1">
                  <a:solidFill>
                    <a:srgbClr val="000080"/>
                  </a:solidFill>
                </a:rPr>
                <a:t>škola</a:t>
              </a:r>
            </a:p>
            <a:p>
              <a:endParaRPr lang="cs-CZ" sz="900"/>
            </a:p>
          </p:txBody>
        </p:sp>
        <p:sp>
          <p:nvSpPr>
            <p:cNvPr id="36926" name="Rectangle 59"/>
            <p:cNvSpPr>
              <a:spLocks noChangeArrowheads="1"/>
            </p:cNvSpPr>
            <p:nvPr/>
          </p:nvSpPr>
          <p:spPr bwMode="auto">
            <a:xfrm>
              <a:off x="1425" y="8513"/>
              <a:ext cx="2513" cy="1358"/>
            </a:xfrm>
            <a:prstGeom prst="rect">
              <a:avLst/>
            </a:prstGeom>
            <a:solidFill>
              <a:srgbClr val="0000FF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927" name="Rectangle 60"/>
            <p:cNvSpPr>
              <a:spLocks noChangeArrowheads="1"/>
            </p:cNvSpPr>
            <p:nvPr/>
          </p:nvSpPr>
          <p:spPr bwMode="auto">
            <a:xfrm>
              <a:off x="2196" y="9883"/>
              <a:ext cx="1749" cy="944"/>
            </a:xfrm>
            <a:prstGeom prst="rect">
              <a:avLst/>
            </a:prstGeom>
            <a:solidFill>
              <a:srgbClr val="008000">
                <a:alpha val="38039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928" name="Rectangle 61" descr="Široký šikmo dolů"/>
            <p:cNvSpPr>
              <a:spLocks noChangeArrowheads="1"/>
            </p:cNvSpPr>
            <p:nvPr/>
          </p:nvSpPr>
          <p:spPr bwMode="auto">
            <a:xfrm>
              <a:off x="2443" y="9882"/>
              <a:ext cx="1495" cy="679"/>
            </a:xfrm>
            <a:prstGeom prst="rect">
              <a:avLst/>
            </a:prstGeom>
            <a:pattFill prst="wdDnDiag">
              <a:fgClr>
                <a:srgbClr val="0080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929" name="Rectangle 62" descr="Široký šikmo nahoru"/>
            <p:cNvSpPr>
              <a:spLocks noChangeArrowheads="1"/>
            </p:cNvSpPr>
            <p:nvPr/>
          </p:nvSpPr>
          <p:spPr bwMode="auto">
            <a:xfrm>
              <a:off x="2225" y="9079"/>
              <a:ext cx="1539" cy="779"/>
            </a:xfrm>
            <a:prstGeom prst="rect">
              <a:avLst/>
            </a:prstGeom>
            <a:pattFill prst="wdUpDiag">
              <a:fgClr>
                <a:srgbClr val="0000FF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930" name="Rectangle 63" descr="Široký šikmo nahoru"/>
            <p:cNvSpPr>
              <a:spLocks noChangeArrowheads="1"/>
            </p:cNvSpPr>
            <p:nvPr/>
          </p:nvSpPr>
          <p:spPr bwMode="auto">
            <a:xfrm>
              <a:off x="3941" y="9875"/>
              <a:ext cx="1676" cy="1036"/>
            </a:xfrm>
            <a:prstGeom prst="rect">
              <a:avLst/>
            </a:prstGeom>
            <a:pattFill prst="wdUpDiag">
              <a:fgClr>
                <a:srgbClr val="FF99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  <p:sp>
          <p:nvSpPr>
            <p:cNvPr id="36931" name="Rectangle 64" descr="Široký šikmo dolů"/>
            <p:cNvSpPr>
              <a:spLocks noChangeArrowheads="1"/>
            </p:cNvSpPr>
            <p:nvPr/>
          </p:nvSpPr>
          <p:spPr bwMode="auto">
            <a:xfrm>
              <a:off x="3793" y="9307"/>
              <a:ext cx="2917" cy="544"/>
            </a:xfrm>
            <a:prstGeom prst="rect">
              <a:avLst/>
            </a:prstGeom>
            <a:pattFill prst="wdDnDiag">
              <a:fgClr>
                <a:srgbClr val="800000">
                  <a:alpha val="38039"/>
                </a:srgbClr>
              </a:fgClr>
              <a:bgClr>
                <a:srgbClr val="FFFFFF">
                  <a:alpha val="38039"/>
                </a:srgbClr>
              </a:bgClr>
            </a:patt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 sz="9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1">
  <a:themeElements>
    <a:clrScheme name="prezentace_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76BD"/>
      </a:accent1>
      <a:accent2>
        <a:srgbClr val="00558A"/>
      </a:accent2>
      <a:accent3>
        <a:srgbClr val="FFFFFF"/>
      </a:accent3>
      <a:accent4>
        <a:srgbClr val="000000"/>
      </a:accent4>
      <a:accent5>
        <a:srgbClr val="AABDDB"/>
      </a:accent5>
      <a:accent6>
        <a:srgbClr val="004C7D"/>
      </a:accent6>
      <a:hlink>
        <a:srgbClr val="09A1FF"/>
      </a:hlink>
      <a:folHlink>
        <a:srgbClr val="000EBE"/>
      </a:folHlink>
    </a:clrScheme>
    <a:fontScheme name="prezentace_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e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8CEE6"/>
        </a:accent1>
        <a:accent2>
          <a:srgbClr val="0076BD"/>
        </a:accent2>
        <a:accent3>
          <a:srgbClr val="FFFFFF"/>
        </a:accent3>
        <a:accent4>
          <a:srgbClr val="000000"/>
        </a:accent4>
        <a:accent5>
          <a:srgbClr val="D8E3F0"/>
        </a:accent5>
        <a:accent6>
          <a:srgbClr val="006AAB"/>
        </a:accent6>
        <a:hlink>
          <a:srgbClr val="09A1FF"/>
        </a:hlink>
        <a:folHlink>
          <a:srgbClr val="000E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76BD"/>
        </a:accent1>
        <a:accent2>
          <a:srgbClr val="00558A"/>
        </a:accent2>
        <a:accent3>
          <a:srgbClr val="FFFFFF"/>
        </a:accent3>
        <a:accent4>
          <a:srgbClr val="000000"/>
        </a:accent4>
        <a:accent5>
          <a:srgbClr val="AABDDB"/>
        </a:accent5>
        <a:accent6>
          <a:srgbClr val="004C7D"/>
        </a:accent6>
        <a:hlink>
          <a:srgbClr val="09A1FF"/>
        </a:hlink>
        <a:folHlink>
          <a:srgbClr val="000E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pritomnost_v_pobrezni_R</Template>
  <TotalTime>1180</TotalTime>
  <Words>901</Words>
  <Application>Microsoft Office PowerPoint</Application>
  <PresentationFormat>Předvádění na obrazovce (4:3)</PresentationFormat>
  <Paragraphs>208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prezentace_1</vt:lpstr>
      <vt:lpstr>Vzdělávání odchází ze školství  Dobré a špatné zprávy</vt:lpstr>
      <vt:lpstr>Děkuji za pozornost</vt:lpstr>
      <vt:lpstr>Dvě dobré a dvě špatné Špatná zpráva pro školy Dobrá zpráva pro vzdělávání Špatná zpráva pro společnost Dobrá zpráva pro byznys</vt:lpstr>
      <vt:lpstr>Jste nejhorší možné publikum</vt:lpstr>
      <vt:lpstr>Špatná zpráva pro školy</vt:lpstr>
      <vt:lpstr>Špatná zpráva pro školy</vt:lpstr>
      <vt:lpstr>Špatná zpráva pro školy</vt:lpstr>
      <vt:lpstr>Špatná zpráva pro školy</vt:lpstr>
      <vt:lpstr>Špatná zpráva pro školy</vt:lpstr>
      <vt:lpstr>Špatná zpráva pro školy</vt:lpstr>
      <vt:lpstr>Špatná zpráva pro školy</vt:lpstr>
      <vt:lpstr>Dobrá zpráva pro školy</vt:lpstr>
      <vt:lpstr>Dobrá zpráva pro vzdělávání</vt:lpstr>
      <vt:lpstr>Dobrá zpráva pro vzdělávání</vt:lpstr>
      <vt:lpstr>Dobrá zpráva pro vzdělávání</vt:lpstr>
      <vt:lpstr>Špatná zpráva pro společnost </vt:lpstr>
      <vt:lpstr>Špatná zpráva pro společnost </vt:lpstr>
      <vt:lpstr>Špatná zpráva pro společnost </vt:lpstr>
      <vt:lpstr>Dobrá zpráva pro byznys</vt:lpstr>
      <vt:lpstr>Dobrá zpráva pro byznys</vt:lpstr>
      <vt:lpstr>Dobrá zpráva pro byznys</vt:lpstr>
      <vt:lpstr>Děkuji za pozornost</vt:lpstr>
      <vt:lpstr>Státní maturita = cargo cult</vt:lpstr>
      <vt:lpstr>Státní maturita = cargo cult</vt:lpstr>
      <vt:lpstr>Nepál</vt:lpstr>
      <vt:lpstr>Rámcový vzdělávací program základního vzdělávání platný v ČR –  Očekávané výstupy</vt:lpstr>
      <vt:lpstr>Snímek 27</vt:lpstr>
      <vt:lpstr>Snímek 28</vt:lpstr>
      <vt:lpstr>Měkké dovednosti</vt:lpstr>
      <vt:lpstr>Skills for 21st Century , podle WP Cisco</vt:lpstr>
      <vt:lpstr>Snímek 31</vt:lpstr>
    </vt:vector>
  </TitlesOfParts>
  <Company>www.scio.cz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Fixní platy a odměny 2010/2011</dc:title>
  <dc:creator>jkrticka</dc:creator>
  <cp:lastModifiedBy>Ondrej</cp:lastModifiedBy>
  <cp:revision>44</cp:revision>
  <dcterms:created xsi:type="dcterms:W3CDTF">2010-09-09T08:19:36Z</dcterms:created>
  <dcterms:modified xsi:type="dcterms:W3CDTF">2011-11-26T16:37:48Z</dcterms:modified>
</cp:coreProperties>
</file>