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339" r:id="rId3"/>
    <p:sldId id="338" r:id="rId4"/>
    <p:sldId id="298" r:id="rId5"/>
    <p:sldId id="300" r:id="rId6"/>
    <p:sldId id="318" r:id="rId7"/>
    <p:sldId id="319" r:id="rId8"/>
    <p:sldId id="320" r:id="rId9"/>
    <p:sldId id="321" r:id="rId10"/>
    <p:sldId id="322" r:id="rId11"/>
    <p:sldId id="323" r:id="rId12"/>
    <p:sldId id="324" r:id="rId1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E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2" d="100"/>
          <a:sy n="122" d="100"/>
        </p:scale>
        <p:origin x="-1320"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charts/_rels/chart1.xml.rels><?xml version="1.0" encoding="UTF-8" standalone="yes"?>
<Relationships xmlns="http://schemas.openxmlformats.org/package/2006/relationships"><Relationship Id="rId1" Type="http://schemas.openxmlformats.org/officeDocument/2006/relationships/oleObject" Target="Se&#353;it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Se&#353;it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Se&#353;it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Se&#353;it1"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Se&#353;it1"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mac\Documents\socdemstatu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0"/>
    <c:plotArea>
      <c:layout>
        <c:manualLayout>
          <c:layoutTarget val="inner"/>
          <c:xMode val="edge"/>
          <c:yMode val="edge"/>
          <c:x val="0.0446231894624283"/>
          <c:y val="0.0227359348717611"/>
          <c:w val="0.834058155924954"/>
          <c:h val="0.898550209093623"/>
        </c:manualLayout>
      </c:layout>
      <c:barChart>
        <c:barDir val="col"/>
        <c:grouping val="clustered"/>
        <c:varyColors val="0"/>
        <c:ser>
          <c:idx val="0"/>
          <c:order val="0"/>
          <c:tx>
            <c:strRef>
              <c:f>List2!$D$23</c:f>
              <c:strCache>
                <c:ptCount val="1"/>
                <c:pt idx="0">
                  <c:v>not adult</c:v>
                </c:pt>
              </c:strCache>
            </c:strRef>
          </c:tx>
          <c:invertIfNegative val="0"/>
          <c:cat>
            <c:strRef>
              <c:f>List2!$E$22:$H$22</c:f>
              <c:strCache>
                <c:ptCount val="4"/>
                <c:pt idx="0">
                  <c:v>18-20</c:v>
                </c:pt>
                <c:pt idx="1">
                  <c:v>21-23</c:v>
                </c:pt>
                <c:pt idx="2">
                  <c:v>24-26</c:v>
                </c:pt>
                <c:pt idx="3">
                  <c:v>27-30</c:v>
                </c:pt>
              </c:strCache>
            </c:strRef>
          </c:cat>
          <c:val>
            <c:numRef>
              <c:f>List2!$E$23:$H$23</c:f>
              <c:numCache>
                <c:formatCode>General</c:formatCode>
                <c:ptCount val="4"/>
                <c:pt idx="0">
                  <c:v>9.0</c:v>
                </c:pt>
                <c:pt idx="1">
                  <c:v>5.0</c:v>
                </c:pt>
                <c:pt idx="2">
                  <c:v>3.0</c:v>
                </c:pt>
                <c:pt idx="3">
                  <c:v>6.0</c:v>
                </c:pt>
              </c:numCache>
            </c:numRef>
          </c:val>
        </c:ser>
        <c:ser>
          <c:idx val="1"/>
          <c:order val="1"/>
          <c:tx>
            <c:strRef>
              <c:f>List2!$D$24</c:f>
              <c:strCache>
                <c:ptCount val="1"/>
                <c:pt idx="0">
                  <c:v>in-between</c:v>
                </c:pt>
              </c:strCache>
            </c:strRef>
          </c:tx>
          <c:invertIfNegative val="0"/>
          <c:cat>
            <c:strRef>
              <c:f>List2!$E$22:$H$22</c:f>
              <c:strCache>
                <c:ptCount val="4"/>
                <c:pt idx="0">
                  <c:v>18-20</c:v>
                </c:pt>
                <c:pt idx="1">
                  <c:v>21-23</c:v>
                </c:pt>
                <c:pt idx="2">
                  <c:v>24-26</c:v>
                </c:pt>
                <c:pt idx="3">
                  <c:v>27-30</c:v>
                </c:pt>
              </c:strCache>
            </c:strRef>
          </c:cat>
          <c:val>
            <c:numRef>
              <c:f>List2!$E$24:$H$24</c:f>
              <c:numCache>
                <c:formatCode>General</c:formatCode>
                <c:ptCount val="4"/>
                <c:pt idx="0">
                  <c:v>71.0</c:v>
                </c:pt>
                <c:pt idx="1">
                  <c:v>65.0</c:v>
                </c:pt>
                <c:pt idx="2">
                  <c:v>54.0</c:v>
                </c:pt>
                <c:pt idx="3">
                  <c:v>40.0</c:v>
                </c:pt>
              </c:numCache>
            </c:numRef>
          </c:val>
        </c:ser>
        <c:ser>
          <c:idx val="2"/>
          <c:order val="2"/>
          <c:tx>
            <c:strRef>
              <c:f>List2!$D$25</c:f>
              <c:strCache>
                <c:ptCount val="1"/>
                <c:pt idx="0">
                  <c:v>adult</c:v>
                </c:pt>
              </c:strCache>
            </c:strRef>
          </c:tx>
          <c:spPr>
            <a:solidFill>
              <a:schemeClr val="accent6"/>
            </a:solidFill>
          </c:spPr>
          <c:invertIfNegative val="0"/>
          <c:cat>
            <c:strRef>
              <c:f>List2!$E$22:$H$22</c:f>
              <c:strCache>
                <c:ptCount val="4"/>
                <c:pt idx="0">
                  <c:v>18-20</c:v>
                </c:pt>
                <c:pt idx="1">
                  <c:v>21-23</c:v>
                </c:pt>
                <c:pt idx="2">
                  <c:v>24-26</c:v>
                </c:pt>
                <c:pt idx="3">
                  <c:v>27-30</c:v>
                </c:pt>
              </c:strCache>
            </c:strRef>
          </c:cat>
          <c:val>
            <c:numRef>
              <c:f>List2!$E$25:$H$25</c:f>
              <c:numCache>
                <c:formatCode>General</c:formatCode>
                <c:ptCount val="4"/>
                <c:pt idx="0">
                  <c:v>20.0</c:v>
                </c:pt>
                <c:pt idx="1">
                  <c:v>30.0</c:v>
                </c:pt>
                <c:pt idx="2">
                  <c:v>43.0</c:v>
                </c:pt>
                <c:pt idx="3">
                  <c:v>54.0</c:v>
                </c:pt>
              </c:numCache>
            </c:numRef>
          </c:val>
        </c:ser>
        <c:dLbls>
          <c:showLegendKey val="0"/>
          <c:showVal val="0"/>
          <c:showCatName val="0"/>
          <c:showSerName val="0"/>
          <c:showPercent val="0"/>
          <c:showBubbleSize val="0"/>
        </c:dLbls>
        <c:gapWidth val="150"/>
        <c:axId val="-2144834232"/>
        <c:axId val="-2144831256"/>
      </c:barChart>
      <c:catAx>
        <c:axId val="-2144834232"/>
        <c:scaling>
          <c:orientation val="minMax"/>
        </c:scaling>
        <c:delete val="0"/>
        <c:axPos val="b"/>
        <c:majorTickMark val="out"/>
        <c:minorTickMark val="none"/>
        <c:tickLblPos val="nextTo"/>
        <c:crossAx val="-2144831256"/>
        <c:crosses val="autoZero"/>
        <c:auto val="1"/>
        <c:lblAlgn val="ctr"/>
        <c:lblOffset val="100"/>
        <c:noMultiLvlLbl val="0"/>
      </c:catAx>
      <c:valAx>
        <c:axId val="-2144831256"/>
        <c:scaling>
          <c:orientation val="minMax"/>
        </c:scaling>
        <c:delete val="0"/>
        <c:axPos val="l"/>
        <c:majorGridlines/>
        <c:numFmt formatCode="General" sourceLinked="1"/>
        <c:majorTickMark val="out"/>
        <c:minorTickMark val="none"/>
        <c:tickLblPos val="nextTo"/>
        <c:crossAx val="-2144834232"/>
        <c:crosses val="autoZero"/>
        <c:crossBetween val="between"/>
      </c:valAx>
      <c:spPr>
        <a:solidFill>
          <a:schemeClr val="bg2"/>
        </a:solidFill>
      </c:spPr>
    </c:plotArea>
    <c:legend>
      <c:legendPos val="r"/>
      <c:layout/>
      <c:overlay val="0"/>
    </c:legend>
    <c:plotVisOnly val="1"/>
    <c:dispBlanksAs val="gap"/>
    <c:showDLblsOverMax val="0"/>
  </c:chart>
  <c:spPr>
    <a:solidFill>
      <a:schemeClr val="lt1"/>
    </a:solidFill>
    <a:ln w="25400" cap="flat" cmpd="sng" algn="ctr">
      <a:noFill/>
      <a:prstDash val="solid"/>
    </a:ln>
    <a:effectLst/>
  </c:spPr>
  <c:txPr>
    <a:bodyPr/>
    <a:lstStyle/>
    <a:p>
      <a:pPr>
        <a:defRPr>
          <a:solidFill>
            <a:schemeClr val="dk1"/>
          </a:solidFill>
          <a:latin typeface="+mn-lt"/>
          <a:ea typeface="+mn-ea"/>
          <a:cs typeface="+mn-cs"/>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List2!$I$50</c:f>
              <c:strCache>
                <c:ptCount val="1"/>
                <c:pt idx="0">
                  <c:v>not adult</c:v>
                </c:pt>
              </c:strCache>
            </c:strRef>
          </c:tx>
          <c:invertIfNegative val="0"/>
          <c:cat>
            <c:strRef>
              <c:f>List2!$J$49:$L$49</c:f>
              <c:strCache>
                <c:ptCount val="3"/>
                <c:pt idx="0">
                  <c:v>elementary</c:v>
                </c:pt>
                <c:pt idx="1">
                  <c:v>high</c:v>
                </c:pt>
                <c:pt idx="2">
                  <c:v>college </c:v>
                </c:pt>
              </c:strCache>
            </c:strRef>
          </c:cat>
          <c:val>
            <c:numRef>
              <c:f>List2!$J$50:$L$50</c:f>
              <c:numCache>
                <c:formatCode>General</c:formatCode>
                <c:ptCount val="3"/>
                <c:pt idx="0">
                  <c:v>13.0</c:v>
                </c:pt>
                <c:pt idx="1">
                  <c:v>7.0</c:v>
                </c:pt>
                <c:pt idx="2">
                  <c:v>3.0</c:v>
                </c:pt>
              </c:numCache>
            </c:numRef>
          </c:val>
        </c:ser>
        <c:ser>
          <c:idx val="1"/>
          <c:order val="1"/>
          <c:tx>
            <c:strRef>
              <c:f>List2!$I$51</c:f>
              <c:strCache>
                <c:ptCount val="1"/>
                <c:pt idx="0">
                  <c:v>in-between</c:v>
                </c:pt>
              </c:strCache>
            </c:strRef>
          </c:tx>
          <c:invertIfNegative val="0"/>
          <c:cat>
            <c:strRef>
              <c:f>List2!$J$49:$L$49</c:f>
              <c:strCache>
                <c:ptCount val="3"/>
                <c:pt idx="0">
                  <c:v>elementary</c:v>
                </c:pt>
                <c:pt idx="1">
                  <c:v>high</c:v>
                </c:pt>
                <c:pt idx="2">
                  <c:v>college </c:v>
                </c:pt>
              </c:strCache>
            </c:strRef>
          </c:cat>
          <c:val>
            <c:numRef>
              <c:f>List2!$J$51:$L$51</c:f>
              <c:numCache>
                <c:formatCode>General</c:formatCode>
                <c:ptCount val="3"/>
                <c:pt idx="0">
                  <c:v>70.0</c:v>
                </c:pt>
                <c:pt idx="1">
                  <c:v>67.0</c:v>
                </c:pt>
                <c:pt idx="2">
                  <c:v>53.0</c:v>
                </c:pt>
              </c:numCache>
            </c:numRef>
          </c:val>
        </c:ser>
        <c:ser>
          <c:idx val="2"/>
          <c:order val="2"/>
          <c:tx>
            <c:strRef>
              <c:f>List2!$I$52</c:f>
              <c:strCache>
                <c:ptCount val="1"/>
                <c:pt idx="0">
                  <c:v>adult</c:v>
                </c:pt>
              </c:strCache>
            </c:strRef>
          </c:tx>
          <c:spPr>
            <a:solidFill>
              <a:schemeClr val="accent6"/>
            </a:solidFill>
          </c:spPr>
          <c:invertIfNegative val="0"/>
          <c:cat>
            <c:strRef>
              <c:f>List2!$J$49:$L$49</c:f>
              <c:strCache>
                <c:ptCount val="3"/>
                <c:pt idx="0">
                  <c:v>elementary</c:v>
                </c:pt>
                <c:pt idx="1">
                  <c:v>high</c:v>
                </c:pt>
                <c:pt idx="2">
                  <c:v>college </c:v>
                </c:pt>
              </c:strCache>
            </c:strRef>
          </c:cat>
          <c:val>
            <c:numRef>
              <c:f>List2!$J$52:$L$52</c:f>
              <c:numCache>
                <c:formatCode>General</c:formatCode>
                <c:ptCount val="3"/>
                <c:pt idx="0">
                  <c:v>18.0</c:v>
                </c:pt>
                <c:pt idx="1">
                  <c:v>26.0</c:v>
                </c:pt>
                <c:pt idx="2">
                  <c:v>44.0</c:v>
                </c:pt>
              </c:numCache>
            </c:numRef>
          </c:val>
        </c:ser>
        <c:dLbls>
          <c:showLegendKey val="0"/>
          <c:showVal val="0"/>
          <c:showCatName val="0"/>
          <c:showSerName val="0"/>
          <c:showPercent val="0"/>
          <c:showBubbleSize val="0"/>
        </c:dLbls>
        <c:gapWidth val="150"/>
        <c:axId val="2090676008"/>
        <c:axId val="2090678984"/>
      </c:barChart>
      <c:catAx>
        <c:axId val="2090676008"/>
        <c:scaling>
          <c:orientation val="minMax"/>
        </c:scaling>
        <c:delete val="0"/>
        <c:axPos val="b"/>
        <c:majorTickMark val="out"/>
        <c:minorTickMark val="none"/>
        <c:tickLblPos val="nextTo"/>
        <c:crossAx val="2090678984"/>
        <c:crosses val="autoZero"/>
        <c:auto val="1"/>
        <c:lblAlgn val="ctr"/>
        <c:lblOffset val="100"/>
        <c:noMultiLvlLbl val="0"/>
      </c:catAx>
      <c:valAx>
        <c:axId val="2090678984"/>
        <c:scaling>
          <c:orientation val="minMax"/>
        </c:scaling>
        <c:delete val="0"/>
        <c:axPos val="l"/>
        <c:majorGridlines/>
        <c:numFmt formatCode="General" sourceLinked="1"/>
        <c:majorTickMark val="out"/>
        <c:minorTickMark val="none"/>
        <c:tickLblPos val="nextTo"/>
        <c:crossAx val="2090676008"/>
        <c:crosses val="autoZero"/>
        <c:crossBetween val="between"/>
      </c:valAx>
      <c:spPr>
        <a:solidFill>
          <a:schemeClr val="bg2"/>
        </a:solidFill>
      </c:spPr>
    </c:plotArea>
    <c:legend>
      <c:legendPos val="r"/>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List2!$I$77</c:f>
              <c:strCache>
                <c:ptCount val="1"/>
                <c:pt idx="0">
                  <c:v>not adult</c:v>
                </c:pt>
              </c:strCache>
            </c:strRef>
          </c:tx>
          <c:invertIfNegative val="0"/>
          <c:cat>
            <c:strRef>
              <c:f>List2!$J$76:$L$76</c:f>
              <c:strCache>
                <c:ptCount val="3"/>
                <c:pt idx="0">
                  <c:v>student</c:v>
                </c:pt>
                <c:pt idx="1">
                  <c:v>working student</c:v>
                </c:pt>
                <c:pt idx="2">
                  <c:v>working </c:v>
                </c:pt>
              </c:strCache>
            </c:strRef>
          </c:cat>
          <c:val>
            <c:numRef>
              <c:f>List2!$J$77:$L$77</c:f>
              <c:numCache>
                <c:formatCode>General</c:formatCode>
                <c:ptCount val="3"/>
                <c:pt idx="0">
                  <c:v>7.0</c:v>
                </c:pt>
                <c:pt idx="1">
                  <c:v>4.0</c:v>
                </c:pt>
                <c:pt idx="2">
                  <c:v>6.0</c:v>
                </c:pt>
              </c:numCache>
            </c:numRef>
          </c:val>
        </c:ser>
        <c:ser>
          <c:idx val="1"/>
          <c:order val="1"/>
          <c:tx>
            <c:strRef>
              <c:f>List2!$I$78</c:f>
              <c:strCache>
                <c:ptCount val="1"/>
                <c:pt idx="0">
                  <c:v>in-between</c:v>
                </c:pt>
              </c:strCache>
            </c:strRef>
          </c:tx>
          <c:invertIfNegative val="0"/>
          <c:cat>
            <c:strRef>
              <c:f>List2!$J$76:$L$76</c:f>
              <c:strCache>
                <c:ptCount val="3"/>
                <c:pt idx="0">
                  <c:v>student</c:v>
                </c:pt>
                <c:pt idx="1">
                  <c:v>working student</c:v>
                </c:pt>
                <c:pt idx="2">
                  <c:v>working </c:v>
                </c:pt>
              </c:strCache>
            </c:strRef>
          </c:cat>
          <c:val>
            <c:numRef>
              <c:f>List2!$J$78:$L$78</c:f>
              <c:numCache>
                <c:formatCode>General</c:formatCode>
                <c:ptCount val="3"/>
                <c:pt idx="0">
                  <c:v>68.0</c:v>
                </c:pt>
                <c:pt idx="1">
                  <c:v>60.0</c:v>
                </c:pt>
                <c:pt idx="2">
                  <c:v>52.0</c:v>
                </c:pt>
              </c:numCache>
            </c:numRef>
          </c:val>
        </c:ser>
        <c:ser>
          <c:idx val="2"/>
          <c:order val="2"/>
          <c:tx>
            <c:strRef>
              <c:f>List2!$I$79</c:f>
              <c:strCache>
                <c:ptCount val="1"/>
                <c:pt idx="0">
                  <c:v>adult</c:v>
                </c:pt>
              </c:strCache>
            </c:strRef>
          </c:tx>
          <c:spPr>
            <a:solidFill>
              <a:schemeClr val="accent6"/>
            </a:solidFill>
          </c:spPr>
          <c:invertIfNegative val="0"/>
          <c:cat>
            <c:strRef>
              <c:f>List2!$J$76:$L$76</c:f>
              <c:strCache>
                <c:ptCount val="3"/>
                <c:pt idx="0">
                  <c:v>student</c:v>
                </c:pt>
                <c:pt idx="1">
                  <c:v>working student</c:v>
                </c:pt>
                <c:pt idx="2">
                  <c:v>working </c:v>
                </c:pt>
              </c:strCache>
            </c:strRef>
          </c:cat>
          <c:val>
            <c:numRef>
              <c:f>List2!$J$79:$L$79</c:f>
              <c:numCache>
                <c:formatCode>General</c:formatCode>
                <c:ptCount val="3"/>
                <c:pt idx="0">
                  <c:v>25.0</c:v>
                </c:pt>
                <c:pt idx="1">
                  <c:v>36.0</c:v>
                </c:pt>
                <c:pt idx="2">
                  <c:v>42.0</c:v>
                </c:pt>
              </c:numCache>
            </c:numRef>
          </c:val>
        </c:ser>
        <c:dLbls>
          <c:showLegendKey val="0"/>
          <c:showVal val="0"/>
          <c:showCatName val="0"/>
          <c:showSerName val="0"/>
          <c:showPercent val="0"/>
          <c:showBubbleSize val="0"/>
        </c:dLbls>
        <c:gapWidth val="150"/>
        <c:axId val="2090723544"/>
        <c:axId val="2090726520"/>
      </c:barChart>
      <c:catAx>
        <c:axId val="2090723544"/>
        <c:scaling>
          <c:orientation val="minMax"/>
        </c:scaling>
        <c:delete val="0"/>
        <c:axPos val="b"/>
        <c:majorTickMark val="out"/>
        <c:minorTickMark val="none"/>
        <c:tickLblPos val="nextTo"/>
        <c:crossAx val="2090726520"/>
        <c:crosses val="autoZero"/>
        <c:auto val="1"/>
        <c:lblAlgn val="ctr"/>
        <c:lblOffset val="100"/>
        <c:noMultiLvlLbl val="0"/>
      </c:catAx>
      <c:valAx>
        <c:axId val="2090726520"/>
        <c:scaling>
          <c:orientation val="minMax"/>
        </c:scaling>
        <c:delete val="0"/>
        <c:axPos val="l"/>
        <c:majorGridlines/>
        <c:numFmt formatCode="General" sourceLinked="1"/>
        <c:majorTickMark val="out"/>
        <c:minorTickMark val="none"/>
        <c:tickLblPos val="nextTo"/>
        <c:crossAx val="2090723544"/>
        <c:crosses val="autoZero"/>
        <c:crossBetween val="between"/>
      </c:valAx>
      <c:spPr>
        <a:solidFill>
          <a:schemeClr val="bg2"/>
        </a:solidFill>
      </c:spPr>
    </c:plotArea>
    <c:legend>
      <c:legendPos val="r"/>
      <c:layout/>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List2!$I$115</c:f>
              <c:strCache>
                <c:ptCount val="1"/>
                <c:pt idx="0">
                  <c:v>not adult</c:v>
                </c:pt>
              </c:strCache>
            </c:strRef>
          </c:tx>
          <c:invertIfNegative val="0"/>
          <c:cat>
            <c:strRef>
              <c:f>List2!$J$114:$M$114</c:f>
              <c:strCache>
                <c:ptCount val="4"/>
                <c:pt idx="0">
                  <c:v>without partner</c:v>
                </c:pt>
                <c:pt idx="1">
                  <c:v>partner</c:v>
                </c:pt>
                <c:pt idx="2">
                  <c:v>cohabitation</c:v>
                </c:pt>
                <c:pt idx="3">
                  <c:v>marriage</c:v>
                </c:pt>
              </c:strCache>
            </c:strRef>
          </c:cat>
          <c:val>
            <c:numRef>
              <c:f>List2!$J$115:$M$115</c:f>
              <c:numCache>
                <c:formatCode>General</c:formatCode>
                <c:ptCount val="4"/>
                <c:pt idx="0">
                  <c:v>7.0</c:v>
                </c:pt>
                <c:pt idx="1">
                  <c:v>7.0</c:v>
                </c:pt>
                <c:pt idx="2">
                  <c:v>2.0</c:v>
                </c:pt>
                <c:pt idx="3">
                  <c:v>2.0</c:v>
                </c:pt>
              </c:numCache>
            </c:numRef>
          </c:val>
        </c:ser>
        <c:ser>
          <c:idx val="1"/>
          <c:order val="1"/>
          <c:tx>
            <c:strRef>
              <c:f>List2!$I$116</c:f>
              <c:strCache>
                <c:ptCount val="1"/>
                <c:pt idx="0">
                  <c:v>in-between</c:v>
                </c:pt>
              </c:strCache>
            </c:strRef>
          </c:tx>
          <c:invertIfNegative val="0"/>
          <c:cat>
            <c:strRef>
              <c:f>List2!$J$114:$M$114</c:f>
              <c:strCache>
                <c:ptCount val="4"/>
                <c:pt idx="0">
                  <c:v>without partner</c:v>
                </c:pt>
                <c:pt idx="1">
                  <c:v>partner</c:v>
                </c:pt>
                <c:pt idx="2">
                  <c:v>cohabitation</c:v>
                </c:pt>
                <c:pt idx="3">
                  <c:v>marriage</c:v>
                </c:pt>
              </c:strCache>
            </c:strRef>
          </c:cat>
          <c:val>
            <c:numRef>
              <c:f>List2!$J$116:$M$116</c:f>
              <c:numCache>
                <c:formatCode>General</c:formatCode>
                <c:ptCount val="4"/>
                <c:pt idx="0">
                  <c:v>65.0</c:v>
                </c:pt>
                <c:pt idx="1">
                  <c:v>67.0</c:v>
                </c:pt>
                <c:pt idx="2">
                  <c:v>59.0</c:v>
                </c:pt>
                <c:pt idx="3">
                  <c:v>24.0</c:v>
                </c:pt>
              </c:numCache>
            </c:numRef>
          </c:val>
        </c:ser>
        <c:ser>
          <c:idx val="2"/>
          <c:order val="2"/>
          <c:tx>
            <c:strRef>
              <c:f>List2!$I$117</c:f>
              <c:strCache>
                <c:ptCount val="1"/>
                <c:pt idx="0">
                  <c:v>adult</c:v>
                </c:pt>
              </c:strCache>
            </c:strRef>
          </c:tx>
          <c:spPr>
            <a:solidFill>
              <a:schemeClr val="accent6"/>
            </a:solidFill>
          </c:spPr>
          <c:invertIfNegative val="0"/>
          <c:cat>
            <c:strRef>
              <c:f>List2!$J$114:$M$114</c:f>
              <c:strCache>
                <c:ptCount val="4"/>
                <c:pt idx="0">
                  <c:v>without partner</c:v>
                </c:pt>
                <c:pt idx="1">
                  <c:v>partner</c:v>
                </c:pt>
                <c:pt idx="2">
                  <c:v>cohabitation</c:v>
                </c:pt>
                <c:pt idx="3">
                  <c:v>marriage</c:v>
                </c:pt>
              </c:strCache>
            </c:strRef>
          </c:cat>
          <c:val>
            <c:numRef>
              <c:f>List2!$J$117:$M$117</c:f>
              <c:numCache>
                <c:formatCode>General</c:formatCode>
                <c:ptCount val="4"/>
                <c:pt idx="0">
                  <c:v>27.0</c:v>
                </c:pt>
                <c:pt idx="1">
                  <c:v>25.0</c:v>
                </c:pt>
                <c:pt idx="2">
                  <c:v>39.0</c:v>
                </c:pt>
                <c:pt idx="3">
                  <c:v>74.0</c:v>
                </c:pt>
              </c:numCache>
            </c:numRef>
          </c:val>
        </c:ser>
        <c:dLbls>
          <c:showLegendKey val="0"/>
          <c:showVal val="0"/>
          <c:showCatName val="0"/>
          <c:showSerName val="0"/>
          <c:showPercent val="0"/>
          <c:showBubbleSize val="0"/>
        </c:dLbls>
        <c:gapWidth val="150"/>
        <c:axId val="2090769960"/>
        <c:axId val="2090772936"/>
      </c:barChart>
      <c:catAx>
        <c:axId val="2090769960"/>
        <c:scaling>
          <c:orientation val="minMax"/>
        </c:scaling>
        <c:delete val="0"/>
        <c:axPos val="b"/>
        <c:majorTickMark val="out"/>
        <c:minorTickMark val="none"/>
        <c:tickLblPos val="nextTo"/>
        <c:crossAx val="2090772936"/>
        <c:crosses val="autoZero"/>
        <c:auto val="1"/>
        <c:lblAlgn val="ctr"/>
        <c:lblOffset val="100"/>
        <c:noMultiLvlLbl val="0"/>
      </c:catAx>
      <c:valAx>
        <c:axId val="2090772936"/>
        <c:scaling>
          <c:orientation val="minMax"/>
        </c:scaling>
        <c:delete val="0"/>
        <c:axPos val="l"/>
        <c:majorGridlines/>
        <c:numFmt formatCode="General" sourceLinked="1"/>
        <c:majorTickMark val="out"/>
        <c:minorTickMark val="none"/>
        <c:tickLblPos val="nextTo"/>
        <c:crossAx val="2090769960"/>
        <c:crosses val="autoZero"/>
        <c:crossBetween val="between"/>
      </c:valAx>
      <c:spPr>
        <a:solidFill>
          <a:schemeClr val="bg2"/>
        </a:solidFill>
      </c:spPr>
    </c:plotArea>
    <c:legend>
      <c:legendPos val="r"/>
      <c:layout/>
      <c:overlay val="0"/>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List2!$H$145</c:f>
              <c:strCache>
                <c:ptCount val="1"/>
                <c:pt idx="0">
                  <c:v>not adult</c:v>
                </c:pt>
              </c:strCache>
            </c:strRef>
          </c:tx>
          <c:invertIfNegative val="0"/>
          <c:cat>
            <c:strRef>
              <c:f>List2!$I$144:$K$144</c:f>
              <c:strCache>
                <c:ptCount val="3"/>
                <c:pt idx="0">
                  <c:v>mostly self-support</c:v>
                </c:pt>
                <c:pt idx="1">
                  <c:v>fifty-fifty</c:v>
                </c:pt>
                <c:pt idx="2">
                  <c:v>mostly by parents</c:v>
                </c:pt>
              </c:strCache>
            </c:strRef>
          </c:cat>
          <c:val>
            <c:numRef>
              <c:f>List2!$I$145:$K$145</c:f>
              <c:numCache>
                <c:formatCode>General</c:formatCode>
                <c:ptCount val="3"/>
                <c:pt idx="0">
                  <c:v>5.0</c:v>
                </c:pt>
                <c:pt idx="1">
                  <c:v>5.0</c:v>
                </c:pt>
                <c:pt idx="2">
                  <c:v>8.0</c:v>
                </c:pt>
              </c:numCache>
            </c:numRef>
          </c:val>
        </c:ser>
        <c:ser>
          <c:idx val="1"/>
          <c:order val="1"/>
          <c:tx>
            <c:strRef>
              <c:f>List2!$H$146</c:f>
              <c:strCache>
                <c:ptCount val="1"/>
                <c:pt idx="0">
                  <c:v>in-between</c:v>
                </c:pt>
              </c:strCache>
            </c:strRef>
          </c:tx>
          <c:invertIfNegative val="0"/>
          <c:cat>
            <c:strRef>
              <c:f>List2!$I$144:$K$144</c:f>
              <c:strCache>
                <c:ptCount val="3"/>
                <c:pt idx="0">
                  <c:v>mostly self-support</c:v>
                </c:pt>
                <c:pt idx="1">
                  <c:v>fifty-fifty</c:v>
                </c:pt>
                <c:pt idx="2">
                  <c:v>mostly by parents</c:v>
                </c:pt>
              </c:strCache>
            </c:strRef>
          </c:cat>
          <c:val>
            <c:numRef>
              <c:f>List2!$I$146:$K$146</c:f>
              <c:numCache>
                <c:formatCode>General</c:formatCode>
                <c:ptCount val="3"/>
                <c:pt idx="0">
                  <c:v>45.0</c:v>
                </c:pt>
                <c:pt idx="1">
                  <c:v>64.0</c:v>
                </c:pt>
                <c:pt idx="2">
                  <c:v>70.0</c:v>
                </c:pt>
              </c:numCache>
            </c:numRef>
          </c:val>
        </c:ser>
        <c:ser>
          <c:idx val="2"/>
          <c:order val="2"/>
          <c:tx>
            <c:strRef>
              <c:f>List2!$H$147</c:f>
              <c:strCache>
                <c:ptCount val="1"/>
                <c:pt idx="0">
                  <c:v>adult</c:v>
                </c:pt>
              </c:strCache>
            </c:strRef>
          </c:tx>
          <c:spPr>
            <a:solidFill>
              <a:schemeClr val="accent6"/>
            </a:solidFill>
          </c:spPr>
          <c:invertIfNegative val="0"/>
          <c:cat>
            <c:strRef>
              <c:f>List2!$I$144:$K$144</c:f>
              <c:strCache>
                <c:ptCount val="3"/>
                <c:pt idx="0">
                  <c:v>mostly self-support</c:v>
                </c:pt>
                <c:pt idx="1">
                  <c:v>fifty-fifty</c:v>
                </c:pt>
                <c:pt idx="2">
                  <c:v>mostly by parents</c:v>
                </c:pt>
              </c:strCache>
            </c:strRef>
          </c:cat>
          <c:val>
            <c:numRef>
              <c:f>List2!$I$147:$K$147</c:f>
              <c:numCache>
                <c:formatCode>General</c:formatCode>
                <c:ptCount val="3"/>
                <c:pt idx="0">
                  <c:v>50.0</c:v>
                </c:pt>
                <c:pt idx="1">
                  <c:v>31.0</c:v>
                </c:pt>
                <c:pt idx="2">
                  <c:v>22.0</c:v>
                </c:pt>
              </c:numCache>
            </c:numRef>
          </c:val>
        </c:ser>
        <c:dLbls>
          <c:showLegendKey val="0"/>
          <c:showVal val="0"/>
          <c:showCatName val="0"/>
          <c:showSerName val="0"/>
          <c:showPercent val="0"/>
          <c:showBubbleSize val="0"/>
        </c:dLbls>
        <c:gapWidth val="150"/>
        <c:axId val="2090815800"/>
        <c:axId val="2090818776"/>
      </c:barChart>
      <c:catAx>
        <c:axId val="2090815800"/>
        <c:scaling>
          <c:orientation val="minMax"/>
        </c:scaling>
        <c:delete val="0"/>
        <c:axPos val="b"/>
        <c:majorTickMark val="out"/>
        <c:minorTickMark val="none"/>
        <c:tickLblPos val="nextTo"/>
        <c:crossAx val="2090818776"/>
        <c:crosses val="autoZero"/>
        <c:auto val="1"/>
        <c:lblAlgn val="ctr"/>
        <c:lblOffset val="100"/>
        <c:noMultiLvlLbl val="0"/>
      </c:catAx>
      <c:valAx>
        <c:axId val="2090818776"/>
        <c:scaling>
          <c:orientation val="minMax"/>
        </c:scaling>
        <c:delete val="0"/>
        <c:axPos val="l"/>
        <c:majorGridlines/>
        <c:numFmt formatCode="General" sourceLinked="1"/>
        <c:majorTickMark val="out"/>
        <c:minorTickMark val="none"/>
        <c:tickLblPos val="nextTo"/>
        <c:crossAx val="2090815800"/>
        <c:crosses val="autoZero"/>
        <c:crossBetween val="between"/>
      </c:valAx>
      <c:spPr>
        <a:solidFill>
          <a:schemeClr val="bg2"/>
        </a:solidFill>
        <a:ln w="25400">
          <a:noFill/>
        </a:ln>
      </c:spPr>
    </c:plotArea>
    <c:legend>
      <c:legendPos val="r"/>
      <c:layout/>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List1!$F$11</c:f>
              <c:strCache>
                <c:ptCount val="1"/>
                <c:pt idx="0">
                  <c:v>not adult</c:v>
                </c:pt>
              </c:strCache>
            </c:strRef>
          </c:tx>
          <c:invertIfNegative val="0"/>
          <c:cat>
            <c:strRef>
              <c:f>List1!$G$10:$I$10</c:f>
              <c:strCache>
                <c:ptCount val="3"/>
                <c:pt idx="0">
                  <c:v>with parents</c:v>
                </c:pt>
                <c:pt idx="1">
                  <c:v>fifty-fifty</c:v>
                </c:pt>
                <c:pt idx="2">
                  <c:v>living on one's one</c:v>
                </c:pt>
              </c:strCache>
            </c:strRef>
          </c:cat>
          <c:val>
            <c:numRef>
              <c:f>List1!$G$11:$I$11</c:f>
              <c:numCache>
                <c:formatCode>General</c:formatCode>
                <c:ptCount val="3"/>
                <c:pt idx="0">
                  <c:v>41.0</c:v>
                </c:pt>
                <c:pt idx="1">
                  <c:v>32.0</c:v>
                </c:pt>
                <c:pt idx="2">
                  <c:v>24.0</c:v>
                </c:pt>
              </c:numCache>
            </c:numRef>
          </c:val>
        </c:ser>
        <c:ser>
          <c:idx val="1"/>
          <c:order val="1"/>
          <c:tx>
            <c:strRef>
              <c:f>List1!$F$12</c:f>
              <c:strCache>
                <c:ptCount val="1"/>
                <c:pt idx="0">
                  <c:v>in-between</c:v>
                </c:pt>
              </c:strCache>
            </c:strRef>
          </c:tx>
          <c:invertIfNegative val="0"/>
          <c:cat>
            <c:strRef>
              <c:f>List1!$G$10:$I$10</c:f>
              <c:strCache>
                <c:ptCount val="3"/>
                <c:pt idx="0">
                  <c:v>with parents</c:v>
                </c:pt>
                <c:pt idx="1">
                  <c:v>fifty-fifty</c:v>
                </c:pt>
                <c:pt idx="2">
                  <c:v>living on one's one</c:v>
                </c:pt>
              </c:strCache>
            </c:strRef>
          </c:cat>
          <c:val>
            <c:numRef>
              <c:f>List1!$G$12:$I$12</c:f>
              <c:numCache>
                <c:formatCode>General</c:formatCode>
                <c:ptCount val="3"/>
                <c:pt idx="0">
                  <c:v>42.0</c:v>
                </c:pt>
                <c:pt idx="1">
                  <c:v>47.0</c:v>
                </c:pt>
                <c:pt idx="2">
                  <c:v>40.0</c:v>
                </c:pt>
              </c:numCache>
            </c:numRef>
          </c:val>
        </c:ser>
        <c:ser>
          <c:idx val="2"/>
          <c:order val="2"/>
          <c:tx>
            <c:strRef>
              <c:f>List1!$F$13</c:f>
              <c:strCache>
                <c:ptCount val="1"/>
                <c:pt idx="0">
                  <c:v>adult</c:v>
                </c:pt>
              </c:strCache>
            </c:strRef>
          </c:tx>
          <c:spPr>
            <a:solidFill>
              <a:schemeClr val="accent6"/>
            </a:solidFill>
          </c:spPr>
          <c:invertIfNegative val="0"/>
          <c:cat>
            <c:strRef>
              <c:f>List1!$G$10:$I$10</c:f>
              <c:strCache>
                <c:ptCount val="3"/>
                <c:pt idx="0">
                  <c:v>with parents</c:v>
                </c:pt>
                <c:pt idx="1">
                  <c:v>fifty-fifty</c:v>
                </c:pt>
                <c:pt idx="2">
                  <c:v>living on one's one</c:v>
                </c:pt>
              </c:strCache>
            </c:strRef>
          </c:cat>
          <c:val>
            <c:numRef>
              <c:f>List1!$G$13:$I$13</c:f>
              <c:numCache>
                <c:formatCode>General</c:formatCode>
                <c:ptCount val="3"/>
                <c:pt idx="0">
                  <c:v>16.0</c:v>
                </c:pt>
                <c:pt idx="1">
                  <c:v>21.0</c:v>
                </c:pt>
                <c:pt idx="2">
                  <c:v>37.0</c:v>
                </c:pt>
              </c:numCache>
            </c:numRef>
          </c:val>
        </c:ser>
        <c:dLbls>
          <c:showLegendKey val="0"/>
          <c:showVal val="0"/>
          <c:showCatName val="0"/>
          <c:showSerName val="0"/>
          <c:showPercent val="0"/>
          <c:showBubbleSize val="0"/>
        </c:dLbls>
        <c:gapWidth val="150"/>
        <c:axId val="2089967272"/>
        <c:axId val="2089970248"/>
      </c:barChart>
      <c:catAx>
        <c:axId val="2089967272"/>
        <c:scaling>
          <c:orientation val="minMax"/>
        </c:scaling>
        <c:delete val="0"/>
        <c:axPos val="b"/>
        <c:majorTickMark val="out"/>
        <c:minorTickMark val="none"/>
        <c:tickLblPos val="nextTo"/>
        <c:crossAx val="2089970248"/>
        <c:crosses val="autoZero"/>
        <c:auto val="1"/>
        <c:lblAlgn val="ctr"/>
        <c:lblOffset val="100"/>
        <c:noMultiLvlLbl val="0"/>
      </c:catAx>
      <c:valAx>
        <c:axId val="2089970248"/>
        <c:scaling>
          <c:orientation val="minMax"/>
        </c:scaling>
        <c:delete val="0"/>
        <c:axPos val="l"/>
        <c:majorGridlines/>
        <c:numFmt formatCode="General" sourceLinked="1"/>
        <c:majorTickMark val="out"/>
        <c:minorTickMark val="none"/>
        <c:tickLblPos val="nextTo"/>
        <c:crossAx val="2089967272"/>
        <c:crosses val="autoZero"/>
        <c:crossBetween val="between"/>
      </c:valAx>
      <c:spPr>
        <a:solidFill>
          <a:schemeClr val="bg2"/>
        </a:solidFill>
      </c:spPr>
    </c:plotArea>
    <c:legend>
      <c:legendPos val="r"/>
      <c:layout/>
      <c:overlay val="0"/>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E88EE8-415A-4F61-A26E-7FA5438918F3}" type="datetimeFigureOut">
              <a:rPr lang="en-US" smtClean="0"/>
              <a:pPr/>
              <a:t>15/04/15</a:t>
            </a:fld>
            <a:endParaRPr lang="en-US"/>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122AAC-17F0-4709-B362-091ADC13D076}" type="slidenum">
              <a:rPr lang="en-US" smtClean="0"/>
              <a:pPr/>
              <a:t>‹#›</a:t>
            </a:fld>
            <a:endParaRPr lang="en-US"/>
          </a:p>
        </p:txBody>
      </p:sp>
    </p:spTree>
    <p:extLst>
      <p:ext uri="{BB962C8B-B14F-4D97-AF65-F5344CB8AC3E}">
        <p14:creationId xmlns:p14="http://schemas.microsoft.com/office/powerpoint/2010/main" val="28619243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C52E35-19B2-441B-AC95-785E5BB72814}" type="slidenum">
              <a:rPr lang="en-US"/>
              <a:pPr/>
              <a:t>5</a:t>
            </a:fld>
            <a:endParaRPr lang="en-US"/>
          </a:p>
        </p:txBody>
      </p:sp>
      <p:sp>
        <p:nvSpPr>
          <p:cNvPr id="230402" name="Rectangle 2"/>
          <p:cNvSpPr>
            <a:spLocks noGrp="1" noRot="1" noChangeAspect="1" noChangeArrowheads="1" noTextEdit="1"/>
          </p:cNvSpPr>
          <p:nvPr>
            <p:ph type="sldImg"/>
          </p:nvPr>
        </p:nvSpPr>
        <p:spPr>
          <a:ln/>
        </p:spPr>
      </p:sp>
      <p:sp>
        <p:nvSpPr>
          <p:cNvPr id="230403" name="Rectangle 3"/>
          <p:cNvSpPr>
            <a:spLocks noGrp="1" noChangeArrowheads="1"/>
          </p:cNvSpPr>
          <p:nvPr>
            <p:ph type="body" idx="1"/>
          </p:nvPr>
        </p:nvSpPr>
        <p:spPr/>
        <p:txBody>
          <a:bodyPr/>
          <a:lstStyle/>
          <a:p>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en-US"/>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en-US"/>
          </a:p>
        </p:txBody>
      </p:sp>
      <p:sp>
        <p:nvSpPr>
          <p:cNvPr id="4" name="Zástupný symbol pro datum 3"/>
          <p:cNvSpPr>
            <a:spLocks noGrp="1"/>
          </p:cNvSpPr>
          <p:nvPr>
            <p:ph type="dt" sz="half" idx="10"/>
          </p:nvPr>
        </p:nvSpPr>
        <p:spPr/>
        <p:txBody>
          <a:bodyPr/>
          <a:lstStyle/>
          <a:p>
            <a:fld id="{361D8AAB-9AF6-4730-935D-5E7A541E3DC6}" type="datetimeFigureOut">
              <a:rPr lang="en-US" smtClean="0"/>
              <a:pPr/>
              <a:t>15/04/15</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802178BE-6B30-4DD6-8F39-E13A59415F6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361D8AAB-9AF6-4730-935D-5E7A541E3DC6}" type="datetimeFigureOut">
              <a:rPr lang="en-US" smtClean="0"/>
              <a:pPr/>
              <a:t>15/04/15</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802178BE-6B30-4DD6-8F39-E13A59415F6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361D8AAB-9AF6-4730-935D-5E7A541E3DC6}" type="datetimeFigureOut">
              <a:rPr lang="en-US" smtClean="0"/>
              <a:pPr/>
              <a:t>15/04/15</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802178BE-6B30-4DD6-8F39-E13A59415F6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361D8AAB-9AF6-4730-935D-5E7A541E3DC6}" type="datetimeFigureOut">
              <a:rPr lang="en-US" smtClean="0"/>
              <a:pPr/>
              <a:t>15/04/15</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802178BE-6B30-4DD6-8F39-E13A59415F6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361D8AAB-9AF6-4730-935D-5E7A541E3DC6}" type="datetimeFigureOut">
              <a:rPr lang="en-US" smtClean="0"/>
              <a:pPr/>
              <a:t>15/04/15</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802178BE-6B30-4DD6-8F39-E13A59415F6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p>
            <a:fld id="{361D8AAB-9AF6-4730-935D-5E7A541E3DC6}" type="datetimeFigureOut">
              <a:rPr lang="en-US" smtClean="0"/>
              <a:pPr/>
              <a:t>15/04/15</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802178BE-6B30-4DD6-8F39-E13A59415F6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p:txBody>
          <a:bodyPr/>
          <a:lstStyle/>
          <a:p>
            <a:fld id="{361D8AAB-9AF6-4730-935D-5E7A541E3DC6}" type="datetimeFigureOut">
              <a:rPr lang="en-US" smtClean="0"/>
              <a:pPr/>
              <a:t>15/04/15</a:t>
            </a:fld>
            <a:endParaRPr lang="en-US"/>
          </a:p>
        </p:txBody>
      </p:sp>
      <p:sp>
        <p:nvSpPr>
          <p:cNvPr id="8" name="Zástupný symbol pro zápatí 7"/>
          <p:cNvSpPr>
            <a:spLocks noGrp="1"/>
          </p:cNvSpPr>
          <p:nvPr>
            <p:ph type="ftr" sz="quarter" idx="11"/>
          </p:nvPr>
        </p:nvSpPr>
        <p:spPr/>
        <p:txBody>
          <a:bodyPr/>
          <a:lstStyle/>
          <a:p>
            <a:endParaRPr lang="en-US"/>
          </a:p>
        </p:txBody>
      </p:sp>
      <p:sp>
        <p:nvSpPr>
          <p:cNvPr id="9" name="Zástupný symbol pro číslo snímku 8"/>
          <p:cNvSpPr>
            <a:spLocks noGrp="1"/>
          </p:cNvSpPr>
          <p:nvPr>
            <p:ph type="sldNum" sz="quarter" idx="12"/>
          </p:nvPr>
        </p:nvSpPr>
        <p:spPr/>
        <p:txBody>
          <a:bodyPr/>
          <a:lstStyle/>
          <a:p>
            <a:fld id="{802178BE-6B30-4DD6-8F39-E13A59415F6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datum 2"/>
          <p:cNvSpPr>
            <a:spLocks noGrp="1"/>
          </p:cNvSpPr>
          <p:nvPr>
            <p:ph type="dt" sz="half" idx="10"/>
          </p:nvPr>
        </p:nvSpPr>
        <p:spPr/>
        <p:txBody>
          <a:bodyPr/>
          <a:lstStyle/>
          <a:p>
            <a:fld id="{361D8AAB-9AF6-4730-935D-5E7A541E3DC6}" type="datetimeFigureOut">
              <a:rPr lang="en-US" smtClean="0"/>
              <a:pPr/>
              <a:t>15/04/15</a:t>
            </a:fld>
            <a:endParaRPr lang="en-US"/>
          </a:p>
        </p:txBody>
      </p:sp>
      <p:sp>
        <p:nvSpPr>
          <p:cNvPr id="4" name="Zástupný symbol pro zápatí 3"/>
          <p:cNvSpPr>
            <a:spLocks noGrp="1"/>
          </p:cNvSpPr>
          <p:nvPr>
            <p:ph type="ftr" sz="quarter" idx="11"/>
          </p:nvPr>
        </p:nvSpPr>
        <p:spPr/>
        <p:txBody>
          <a:bodyPr/>
          <a:lstStyle/>
          <a:p>
            <a:endParaRPr lang="en-US"/>
          </a:p>
        </p:txBody>
      </p:sp>
      <p:sp>
        <p:nvSpPr>
          <p:cNvPr id="5" name="Zástupný symbol pro číslo snímku 4"/>
          <p:cNvSpPr>
            <a:spLocks noGrp="1"/>
          </p:cNvSpPr>
          <p:nvPr>
            <p:ph type="sldNum" sz="quarter" idx="12"/>
          </p:nvPr>
        </p:nvSpPr>
        <p:spPr/>
        <p:txBody>
          <a:bodyPr/>
          <a:lstStyle/>
          <a:p>
            <a:fld id="{802178BE-6B30-4DD6-8F39-E13A59415F6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61D8AAB-9AF6-4730-935D-5E7A541E3DC6}" type="datetimeFigureOut">
              <a:rPr lang="en-US" smtClean="0"/>
              <a:pPr/>
              <a:t>15/04/15</a:t>
            </a:fld>
            <a:endParaRPr lang="en-US"/>
          </a:p>
        </p:txBody>
      </p:sp>
      <p:sp>
        <p:nvSpPr>
          <p:cNvPr id="3" name="Zástupný symbol pro zápatí 2"/>
          <p:cNvSpPr>
            <a:spLocks noGrp="1"/>
          </p:cNvSpPr>
          <p:nvPr>
            <p:ph type="ftr" sz="quarter" idx="11"/>
          </p:nvPr>
        </p:nvSpPr>
        <p:spPr/>
        <p:txBody>
          <a:bodyPr/>
          <a:lstStyle/>
          <a:p>
            <a:endParaRPr lang="en-US"/>
          </a:p>
        </p:txBody>
      </p:sp>
      <p:sp>
        <p:nvSpPr>
          <p:cNvPr id="4" name="Zástupný symbol pro číslo snímku 3"/>
          <p:cNvSpPr>
            <a:spLocks noGrp="1"/>
          </p:cNvSpPr>
          <p:nvPr>
            <p:ph type="sldNum" sz="quarter" idx="12"/>
          </p:nvPr>
        </p:nvSpPr>
        <p:spPr/>
        <p:txBody>
          <a:bodyPr/>
          <a:lstStyle/>
          <a:p>
            <a:fld id="{802178BE-6B30-4DD6-8F39-E13A59415F6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361D8AAB-9AF6-4730-935D-5E7A541E3DC6}" type="datetimeFigureOut">
              <a:rPr lang="en-US" smtClean="0"/>
              <a:pPr/>
              <a:t>15/04/15</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802178BE-6B30-4DD6-8F39-E13A59415F6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361D8AAB-9AF6-4730-935D-5E7A541E3DC6}" type="datetimeFigureOut">
              <a:rPr lang="en-US" smtClean="0"/>
              <a:pPr/>
              <a:t>15/04/15</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802178BE-6B30-4DD6-8F39-E13A59415F6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en-US"/>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1D8AAB-9AF6-4730-935D-5E7A541E3DC6}" type="datetimeFigureOut">
              <a:rPr lang="en-US" smtClean="0"/>
              <a:pPr/>
              <a:t>15/04/15</a:t>
            </a:fld>
            <a:endParaRPr lang="en-US"/>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2178BE-6B30-4DD6-8F39-E13A59415F6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chart" Target="../charts/char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chart" Target="../charts/char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chart" Target="../charts/char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chart" Target="../charts/char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chart" Target="../charts/char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dirty="0" err="1" smtClean="0"/>
              <a:t>Czech</a:t>
            </a:r>
            <a:r>
              <a:rPr lang="cs-CZ" dirty="0" smtClean="0"/>
              <a:t> </a:t>
            </a:r>
            <a:r>
              <a:rPr lang="cs-CZ" dirty="0" err="1" smtClean="0"/>
              <a:t>emerging</a:t>
            </a:r>
            <a:r>
              <a:rPr lang="cs-CZ" dirty="0" smtClean="0"/>
              <a:t> </a:t>
            </a:r>
            <a:r>
              <a:rPr lang="cs-CZ" dirty="0" err="1" smtClean="0"/>
              <a:t>adults</a:t>
            </a:r>
            <a:endParaRPr lang="en-US" dirty="0"/>
          </a:p>
        </p:txBody>
      </p:sp>
      <p:sp>
        <p:nvSpPr>
          <p:cNvPr id="3" name="Podnadpis 2"/>
          <p:cNvSpPr>
            <a:spLocks noGrp="1"/>
          </p:cNvSpPr>
          <p:nvPr>
            <p:ph type="subTitle" idx="1"/>
          </p:nvPr>
        </p:nvSpPr>
        <p:spPr/>
        <p:txBody>
          <a:bodyPr>
            <a:normAutofit/>
          </a:bodyPr>
          <a:lstStyle/>
          <a:p>
            <a:r>
              <a:rPr lang="en-US" sz="1400" dirty="0"/>
              <a:t>Petr Macek &amp; Ondřej Bouša</a:t>
            </a:r>
            <a:endParaRPr lang="cs-CZ" sz="1400" dirty="0"/>
          </a:p>
          <a:p>
            <a:r>
              <a:rPr lang="en-US" sz="1400" dirty="0"/>
              <a:t>Institute for Research on Children, Youth, and Family</a:t>
            </a:r>
            <a:endParaRPr lang="cs-CZ" sz="1400" dirty="0"/>
          </a:p>
          <a:p>
            <a:r>
              <a:rPr lang="en-US" sz="1400" dirty="0"/>
              <a:t>Masaryk University Brno, Czech Republic</a:t>
            </a:r>
            <a:endParaRPr lang="cs-CZ"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000" b="1" dirty="0" err="1" smtClean="0"/>
              <a:t>Financial</a:t>
            </a:r>
            <a:r>
              <a:rPr lang="cs-CZ" sz="2000" b="1" dirty="0" smtClean="0"/>
              <a:t> support x  </a:t>
            </a:r>
            <a:r>
              <a:rPr lang="cs-CZ" sz="2000" b="1" dirty="0" err="1" smtClean="0"/>
              <a:t>subjective</a:t>
            </a:r>
            <a:r>
              <a:rPr lang="cs-CZ" sz="2000" b="1" dirty="0" smtClean="0"/>
              <a:t> </a:t>
            </a:r>
            <a:r>
              <a:rPr lang="cs-CZ" sz="2000" b="1" dirty="0" err="1" smtClean="0"/>
              <a:t>developmental</a:t>
            </a:r>
            <a:r>
              <a:rPr lang="cs-CZ" sz="2000" b="1" dirty="0" smtClean="0"/>
              <a:t> status</a:t>
            </a:r>
            <a:br>
              <a:rPr lang="cs-CZ" sz="2000" b="1" dirty="0" smtClean="0"/>
            </a:br>
            <a:r>
              <a:rPr lang="en-US" sz="2000" dirty="0" smtClean="0"/>
              <a:t> feeling</a:t>
            </a:r>
            <a:r>
              <a:rPr lang="cs-CZ" sz="2000" dirty="0" smtClean="0"/>
              <a:t>:</a:t>
            </a:r>
            <a:r>
              <a:rPr lang="en-US" sz="2000" dirty="0" smtClean="0">
                <a:solidFill>
                  <a:schemeClr val="accent1"/>
                </a:solidFill>
              </a:rPr>
              <a:t> not adult </a:t>
            </a:r>
            <a:r>
              <a:rPr lang="en-US" sz="2000" dirty="0" smtClean="0"/>
              <a:t>– </a:t>
            </a:r>
            <a:r>
              <a:rPr lang="en-US" sz="2000" dirty="0" smtClean="0">
                <a:solidFill>
                  <a:schemeClr val="accent2"/>
                </a:solidFill>
              </a:rPr>
              <a:t>in</a:t>
            </a:r>
            <a:r>
              <a:rPr lang="cs-CZ" sz="2000" dirty="0" smtClean="0">
                <a:solidFill>
                  <a:schemeClr val="accent2"/>
                </a:solidFill>
              </a:rPr>
              <a:t>-</a:t>
            </a:r>
            <a:r>
              <a:rPr lang="en-US" sz="2000" dirty="0" smtClean="0">
                <a:solidFill>
                  <a:schemeClr val="accent2"/>
                </a:solidFill>
              </a:rPr>
              <a:t>between</a:t>
            </a:r>
            <a:r>
              <a:rPr lang="en-US" sz="2000" dirty="0" smtClean="0"/>
              <a:t> – </a:t>
            </a:r>
            <a:r>
              <a:rPr lang="en-US" sz="2000" dirty="0" smtClean="0">
                <a:solidFill>
                  <a:schemeClr val="accent6"/>
                </a:solidFill>
              </a:rPr>
              <a:t>adult</a:t>
            </a:r>
            <a:r>
              <a:rPr lang="cs-CZ" sz="2000" dirty="0" smtClean="0">
                <a:solidFill>
                  <a:schemeClr val="accent6"/>
                </a:solidFill>
              </a:rPr>
              <a:t/>
            </a:r>
            <a:br>
              <a:rPr lang="cs-CZ" sz="2000" dirty="0" smtClean="0">
                <a:solidFill>
                  <a:schemeClr val="accent6"/>
                </a:solidFill>
              </a:rPr>
            </a:br>
            <a:r>
              <a:rPr lang="en-US" sz="2000" dirty="0" smtClean="0"/>
              <a:t> (percentages within </a:t>
            </a:r>
            <a:r>
              <a:rPr lang="cs-CZ" sz="2000" dirty="0" smtClean="0"/>
              <a:t>sub</a:t>
            </a:r>
            <a:r>
              <a:rPr lang="en-US" sz="2000" dirty="0" smtClean="0"/>
              <a:t>groups</a:t>
            </a:r>
            <a:r>
              <a:rPr lang="cs-CZ" sz="2000" dirty="0" smtClean="0"/>
              <a:t>) </a:t>
            </a:r>
            <a:endParaRPr lang="en-US" sz="2000" dirty="0"/>
          </a:p>
        </p:txBody>
      </p:sp>
      <p:graphicFrame>
        <p:nvGraphicFramePr>
          <p:cNvPr id="3" name="Graf 2"/>
          <p:cNvGraphicFramePr/>
          <p:nvPr/>
        </p:nvGraphicFramePr>
        <p:xfrm>
          <a:off x="1547664" y="1412776"/>
          <a:ext cx="6264696" cy="4176464"/>
        </p:xfrm>
        <a:graphic>
          <a:graphicData uri="http://schemas.openxmlformats.org/drawingml/2006/chart">
            <c:chart xmlns:c="http://schemas.openxmlformats.org/drawingml/2006/chart" xmlns:r="http://schemas.openxmlformats.org/officeDocument/2006/relationships" r:id="rId2"/>
          </a:graphicData>
        </a:graphic>
      </p:graphicFrame>
      <p:sp>
        <p:nvSpPr>
          <p:cNvPr id="4" name="Obdélník 3"/>
          <p:cNvSpPr/>
          <p:nvPr/>
        </p:nvSpPr>
        <p:spPr>
          <a:xfrm>
            <a:off x="539552" y="5661248"/>
            <a:ext cx="8064896" cy="738664"/>
          </a:xfrm>
          <a:prstGeom prst="rect">
            <a:avLst/>
          </a:prstGeom>
        </p:spPr>
        <p:txBody>
          <a:bodyPr wrap="square">
            <a:spAutoFit/>
          </a:bodyPr>
          <a:lstStyle/>
          <a:p>
            <a:r>
              <a:rPr lang="cs-CZ" sz="1400" dirty="0" err="1" smtClean="0"/>
              <a:t>Total</a:t>
            </a:r>
            <a:r>
              <a:rPr lang="cs-CZ" sz="1400" dirty="0" smtClean="0"/>
              <a:t> sample:  14% </a:t>
            </a:r>
            <a:r>
              <a:rPr lang="cs-CZ" sz="1400" dirty="0" err="1" smtClean="0"/>
              <a:t>respondents</a:t>
            </a:r>
            <a:r>
              <a:rPr lang="cs-CZ" sz="1400" dirty="0" smtClean="0"/>
              <a:t> are </a:t>
            </a:r>
            <a:r>
              <a:rPr lang="cs-CZ" sz="1400" dirty="0" err="1" smtClean="0"/>
              <a:t>self</a:t>
            </a:r>
            <a:r>
              <a:rPr lang="cs-CZ" sz="1400" dirty="0" smtClean="0"/>
              <a:t>-</a:t>
            </a:r>
            <a:r>
              <a:rPr lang="cs-CZ" sz="1400" dirty="0" err="1" smtClean="0"/>
              <a:t>supporting</a:t>
            </a:r>
            <a:r>
              <a:rPr lang="cs-CZ" sz="1400" dirty="0" smtClean="0"/>
              <a:t>, 42% are </a:t>
            </a:r>
            <a:r>
              <a:rPr lang="cs-CZ" sz="1400" dirty="0" err="1" smtClean="0"/>
              <a:t>supporting</a:t>
            </a:r>
            <a:r>
              <a:rPr lang="cs-CZ" sz="1400" dirty="0" smtClean="0"/>
              <a:t> by </a:t>
            </a:r>
            <a:r>
              <a:rPr lang="cs-CZ" sz="1400" dirty="0" err="1" smtClean="0"/>
              <a:t>parents</a:t>
            </a:r>
            <a:r>
              <a:rPr lang="cs-CZ" sz="1400" dirty="0" smtClean="0"/>
              <a:t> , 44%  are </a:t>
            </a:r>
            <a:r>
              <a:rPr lang="cs-CZ" sz="1400" dirty="0" err="1" smtClean="0"/>
              <a:t>supporting</a:t>
            </a:r>
            <a:r>
              <a:rPr lang="cs-CZ" sz="1400" dirty="0" smtClean="0"/>
              <a:t> </a:t>
            </a:r>
            <a:r>
              <a:rPr lang="cs-CZ" sz="1400" dirty="0" err="1" smtClean="0"/>
              <a:t>fifty</a:t>
            </a:r>
            <a:r>
              <a:rPr lang="cs-CZ" sz="1400" dirty="0" smtClean="0"/>
              <a:t>-</a:t>
            </a:r>
            <a:r>
              <a:rPr lang="cs-CZ" sz="1400" dirty="0" err="1" smtClean="0"/>
              <a:t>fifty</a:t>
            </a:r>
            <a:endParaRPr lang="cs-CZ" sz="1400" dirty="0" smtClean="0"/>
          </a:p>
          <a:p>
            <a:r>
              <a:rPr lang="cs-CZ" sz="1400" dirty="0" err="1" smtClean="0"/>
              <a:t>Financial</a:t>
            </a:r>
            <a:r>
              <a:rPr lang="cs-CZ" sz="1400" dirty="0" smtClean="0"/>
              <a:t> support x </a:t>
            </a:r>
            <a:r>
              <a:rPr lang="cs-CZ" sz="1400" dirty="0" err="1" smtClean="0"/>
              <a:t>developmental</a:t>
            </a:r>
            <a:r>
              <a:rPr lang="cs-CZ" sz="1400" dirty="0" smtClean="0"/>
              <a:t> status</a:t>
            </a:r>
            <a:r>
              <a:rPr lang="en-US" sz="1400" dirty="0" smtClean="0"/>
              <a:t> ((</a:t>
            </a:r>
            <a:r>
              <a:rPr lang="en-US" sz="1400" i="1" dirty="0" err="1" smtClean="0"/>
              <a:t>χ2</a:t>
            </a:r>
            <a:r>
              <a:rPr lang="en-US" sz="1400" i="1" dirty="0" smtClean="0"/>
              <a:t>  </a:t>
            </a:r>
            <a:r>
              <a:rPr lang="en-US" sz="1400" dirty="0" smtClean="0"/>
              <a:t>(</a:t>
            </a:r>
            <a:r>
              <a:rPr lang="cs-CZ" sz="1400" dirty="0" smtClean="0"/>
              <a:t>6</a:t>
            </a:r>
            <a:r>
              <a:rPr lang="en-US" sz="1400" dirty="0" smtClean="0"/>
              <a:t>, </a:t>
            </a:r>
            <a:r>
              <a:rPr lang="en-US" sz="1400" i="1" dirty="0" smtClean="0"/>
              <a:t>N = </a:t>
            </a:r>
            <a:r>
              <a:rPr lang="cs-CZ" sz="1400" i="1" dirty="0" smtClean="0"/>
              <a:t>1 646</a:t>
            </a:r>
            <a:r>
              <a:rPr lang="en-US" sz="1400" dirty="0" smtClean="0"/>
              <a:t>) = </a:t>
            </a:r>
            <a:r>
              <a:rPr lang="cs-CZ" sz="1400" dirty="0" smtClean="0"/>
              <a:t>80.072; </a:t>
            </a:r>
            <a:r>
              <a:rPr lang="en-US" sz="1400" dirty="0" smtClean="0"/>
              <a:t> </a:t>
            </a:r>
            <a:r>
              <a:rPr lang="en-US" sz="1400" i="1" dirty="0" smtClean="0"/>
              <a:t>p</a:t>
            </a:r>
            <a:r>
              <a:rPr lang="en-US" sz="1400" dirty="0" smtClean="0"/>
              <a:t> &lt; .001). </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000" dirty="0" err="1" smtClean="0"/>
              <a:t>Housing</a:t>
            </a:r>
            <a:r>
              <a:rPr lang="cs-CZ" sz="2000" dirty="0" smtClean="0"/>
              <a:t> x  </a:t>
            </a:r>
            <a:r>
              <a:rPr lang="cs-CZ" sz="2000" dirty="0" err="1" smtClean="0"/>
              <a:t>subjective</a:t>
            </a:r>
            <a:r>
              <a:rPr lang="cs-CZ" sz="2000" dirty="0" smtClean="0"/>
              <a:t> </a:t>
            </a:r>
            <a:r>
              <a:rPr lang="cs-CZ" sz="2000" dirty="0" err="1" smtClean="0"/>
              <a:t>developmental</a:t>
            </a:r>
            <a:r>
              <a:rPr lang="cs-CZ" sz="2000" dirty="0" smtClean="0"/>
              <a:t> status</a:t>
            </a:r>
            <a:br>
              <a:rPr lang="cs-CZ" sz="2000" dirty="0" smtClean="0"/>
            </a:br>
            <a:r>
              <a:rPr lang="en-US" sz="2000" dirty="0" smtClean="0"/>
              <a:t> feeling</a:t>
            </a:r>
            <a:r>
              <a:rPr lang="cs-CZ" sz="2000" dirty="0" smtClean="0">
                <a:solidFill>
                  <a:schemeClr val="accent1"/>
                </a:solidFill>
              </a:rPr>
              <a:t>:</a:t>
            </a:r>
            <a:r>
              <a:rPr lang="en-US" sz="2000" dirty="0" smtClean="0">
                <a:solidFill>
                  <a:schemeClr val="accent1"/>
                </a:solidFill>
              </a:rPr>
              <a:t> not adult </a:t>
            </a:r>
            <a:r>
              <a:rPr lang="en-US" sz="2000" dirty="0" smtClean="0"/>
              <a:t>– </a:t>
            </a:r>
            <a:r>
              <a:rPr lang="en-US" sz="2000" dirty="0" smtClean="0">
                <a:solidFill>
                  <a:schemeClr val="accent2"/>
                </a:solidFill>
              </a:rPr>
              <a:t>in</a:t>
            </a:r>
            <a:r>
              <a:rPr lang="cs-CZ" sz="2000" dirty="0" smtClean="0">
                <a:solidFill>
                  <a:schemeClr val="accent2"/>
                </a:solidFill>
              </a:rPr>
              <a:t>-</a:t>
            </a:r>
            <a:r>
              <a:rPr lang="en-US" sz="2000" dirty="0" smtClean="0">
                <a:solidFill>
                  <a:schemeClr val="accent2"/>
                </a:solidFill>
              </a:rPr>
              <a:t>between</a:t>
            </a:r>
            <a:r>
              <a:rPr lang="en-US" sz="2000" dirty="0" smtClean="0"/>
              <a:t> – </a:t>
            </a:r>
            <a:r>
              <a:rPr lang="en-US" sz="2000" dirty="0" smtClean="0">
                <a:solidFill>
                  <a:schemeClr val="accent6"/>
                </a:solidFill>
              </a:rPr>
              <a:t>adult</a:t>
            </a:r>
            <a:r>
              <a:rPr lang="cs-CZ" sz="2000" dirty="0" smtClean="0">
                <a:solidFill>
                  <a:schemeClr val="accent6"/>
                </a:solidFill>
              </a:rPr>
              <a:t/>
            </a:r>
            <a:br>
              <a:rPr lang="cs-CZ" sz="2000" dirty="0" smtClean="0">
                <a:solidFill>
                  <a:schemeClr val="accent6"/>
                </a:solidFill>
              </a:rPr>
            </a:br>
            <a:r>
              <a:rPr lang="en-US" sz="2000" dirty="0" smtClean="0"/>
              <a:t> (percentages within </a:t>
            </a:r>
            <a:r>
              <a:rPr lang="cs-CZ" sz="2000" dirty="0" smtClean="0"/>
              <a:t>sub</a:t>
            </a:r>
            <a:r>
              <a:rPr lang="en-US" sz="2000" dirty="0" smtClean="0"/>
              <a:t>groups</a:t>
            </a:r>
            <a:r>
              <a:rPr lang="cs-CZ" sz="2000" dirty="0" smtClean="0"/>
              <a:t>) </a:t>
            </a:r>
            <a:endParaRPr lang="en-US" sz="2000" dirty="0"/>
          </a:p>
        </p:txBody>
      </p:sp>
      <p:sp>
        <p:nvSpPr>
          <p:cNvPr id="4" name="Obdélník 3"/>
          <p:cNvSpPr/>
          <p:nvPr/>
        </p:nvSpPr>
        <p:spPr>
          <a:xfrm>
            <a:off x="539552" y="5805264"/>
            <a:ext cx="8136904" cy="738664"/>
          </a:xfrm>
          <a:prstGeom prst="rect">
            <a:avLst/>
          </a:prstGeom>
        </p:spPr>
        <p:txBody>
          <a:bodyPr wrap="square">
            <a:spAutoFit/>
          </a:bodyPr>
          <a:lstStyle/>
          <a:p>
            <a:r>
              <a:rPr lang="cs-CZ" sz="1400" dirty="0" err="1" smtClean="0"/>
              <a:t>Total</a:t>
            </a:r>
            <a:r>
              <a:rPr lang="cs-CZ" sz="1400" dirty="0" smtClean="0"/>
              <a:t> sample:  30% </a:t>
            </a:r>
            <a:r>
              <a:rPr lang="cs-CZ" sz="1400" dirty="0" err="1" smtClean="0"/>
              <a:t>respondents</a:t>
            </a:r>
            <a:r>
              <a:rPr lang="cs-CZ" sz="1400" dirty="0" smtClean="0"/>
              <a:t>  live </a:t>
            </a:r>
            <a:r>
              <a:rPr lang="cs-CZ" sz="1400" dirty="0" err="1" smtClean="0"/>
              <a:t>with</a:t>
            </a:r>
            <a:r>
              <a:rPr lang="cs-CZ" sz="1400" dirty="0" smtClean="0"/>
              <a:t> </a:t>
            </a:r>
            <a:r>
              <a:rPr lang="cs-CZ" sz="1400" dirty="0" err="1" smtClean="0"/>
              <a:t>their</a:t>
            </a:r>
            <a:r>
              <a:rPr lang="cs-CZ" sz="1400" dirty="0" smtClean="0"/>
              <a:t> </a:t>
            </a:r>
            <a:r>
              <a:rPr lang="cs-CZ" sz="1400" dirty="0" err="1" smtClean="0"/>
              <a:t>parents</a:t>
            </a:r>
            <a:r>
              <a:rPr lang="cs-CZ" sz="1400" dirty="0" smtClean="0"/>
              <a:t>, 45% </a:t>
            </a:r>
            <a:r>
              <a:rPr lang="en-US" sz="1400" dirty="0" smtClean="0"/>
              <a:t>spend the weekends with them</a:t>
            </a:r>
            <a:r>
              <a:rPr lang="cs-CZ" sz="1400" dirty="0" smtClean="0"/>
              <a:t>. 25%  </a:t>
            </a:r>
            <a:r>
              <a:rPr lang="en-US" sz="1400" dirty="0" smtClean="0"/>
              <a:t>live on their own</a:t>
            </a:r>
            <a:endParaRPr lang="cs-CZ" sz="1400" dirty="0" smtClean="0"/>
          </a:p>
          <a:p>
            <a:r>
              <a:rPr lang="cs-CZ" sz="1400" dirty="0" err="1" smtClean="0"/>
              <a:t>Place</a:t>
            </a:r>
            <a:r>
              <a:rPr lang="cs-CZ" sz="1400" dirty="0" smtClean="0"/>
              <a:t> </a:t>
            </a:r>
            <a:r>
              <a:rPr lang="cs-CZ" sz="1400" dirty="0" err="1" smtClean="0"/>
              <a:t>of</a:t>
            </a:r>
            <a:r>
              <a:rPr lang="cs-CZ" sz="1400" dirty="0" smtClean="0"/>
              <a:t> </a:t>
            </a:r>
            <a:r>
              <a:rPr lang="cs-CZ" sz="1400" dirty="0" err="1" smtClean="0"/>
              <a:t>living</a:t>
            </a:r>
            <a:r>
              <a:rPr lang="cs-CZ" sz="1400" dirty="0" smtClean="0"/>
              <a:t> x </a:t>
            </a:r>
            <a:r>
              <a:rPr lang="cs-CZ" sz="1400" dirty="0" err="1" smtClean="0"/>
              <a:t>developmental</a:t>
            </a:r>
            <a:r>
              <a:rPr lang="cs-CZ" sz="1400" dirty="0" smtClean="0"/>
              <a:t> status</a:t>
            </a:r>
            <a:r>
              <a:rPr lang="en-US" sz="1400" dirty="0" smtClean="0"/>
              <a:t> ((</a:t>
            </a:r>
            <a:r>
              <a:rPr lang="en-US" sz="1400" i="1" dirty="0" err="1" smtClean="0"/>
              <a:t>χ2</a:t>
            </a:r>
            <a:r>
              <a:rPr lang="en-US" sz="1400" i="1" dirty="0" smtClean="0"/>
              <a:t>  </a:t>
            </a:r>
            <a:r>
              <a:rPr lang="en-US" sz="1400" dirty="0" smtClean="0"/>
              <a:t>(</a:t>
            </a:r>
            <a:r>
              <a:rPr lang="cs-CZ" sz="1400" dirty="0" smtClean="0"/>
              <a:t>4</a:t>
            </a:r>
            <a:r>
              <a:rPr lang="en-US" sz="1400" dirty="0" smtClean="0"/>
              <a:t>, </a:t>
            </a:r>
            <a:r>
              <a:rPr lang="en-US" sz="1400" i="1" dirty="0" smtClean="0"/>
              <a:t>N = </a:t>
            </a:r>
            <a:r>
              <a:rPr lang="cs-CZ" sz="1400" i="1" dirty="0" smtClean="0"/>
              <a:t>1 684</a:t>
            </a:r>
            <a:r>
              <a:rPr lang="en-US" sz="1400" dirty="0" smtClean="0"/>
              <a:t>) = </a:t>
            </a:r>
            <a:r>
              <a:rPr lang="cs-CZ" sz="1400" dirty="0" smtClean="0"/>
              <a:t>55.643; </a:t>
            </a:r>
            <a:r>
              <a:rPr lang="en-US" sz="1400" dirty="0" smtClean="0"/>
              <a:t> </a:t>
            </a:r>
            <a:r>
              <a:rPr lang="en-US" sz="1400" i="1" dirty="0" smtClean="0"/>
              <a:t>p</a:t>
            </a:r>
            <a:r>
              <a:rPr lang="en-US" sz="1400" dirty="0" smtClean="0"/>
              <a:t> &lt; .001). </a:t>
            </a:r>
            <a:endParaRPr lang="en-US" sz="1400" dirty="0"/>
          </a:p>
        </p:txBody>
      </p:sp>
      <p:graphicFrame>
        <p:nvGraphicFramePr>
          <p:cNvPr id="6" name="Graf 5"/>
          <p:cNvGraphicFramePr/>
          <p:nvPr/>
        </p:nvGraphicFramePr>
        <p:xfrm>
          <a:off x="827584" y="1340768"/>
          <a:ext cx="7776864" cy="432048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18058"/>
          </a:xfrm>
        </p:spPr>
        <p:txBody>
          <a:bodyPr>
            <a:normAutofit/>
          </a:bodyPr>
          <a:lstStyle/>
          <a:p>
            <a:r>
              <a:rPr lang="cs-CZ" sz="2000" dirty="0" err="1" smtClean="0"/>
              <a:t>Summary</a:t>
            </a:r>
            <a:r>
              <a:rPr lang="cs-CZ" sz="2000" dirty="0" smtClean="0"/>
              <a:t> I</a:t>
            </a:r>
            <a:endParaRPr lang="en-US" sz="2000" dirty="0"/>
          </a:p>
        </p:txBody>
      </p:sp>
      <p:sp>
        <p:nvSpPr>
          <p:cNvPr id="4" name="Zástupný symbol pro obsah 3"/>
          <p:cNvSpPr>
            <a:spLocks noGrp="1"/>
          </p:cNvSpPr>
          <p:nvPr>
            <p:ph idx="1"/>
          </p:nvPr>
        </p:nvSpPr>
        <p:spPr>
          <a:xfrm>
            <a:off x="457200" y="836712"/>
            <a:ext cx="8229600" cy="5832648"/>
          </a:xfrm>
        </p:spPr>
        <p:txBody>
          <a:bodyPr>
            <a:normAutofit fontScale="55000" lnSpcReduction="20000"/>
          </a:bodyPr>
          <a:lstStyle/>
          <a:p>
            <a:r>
              <a:rPr lang="en-US" dirty="0" smtClean="0"/>
              <a:t>The presented results confirmed that most young Czechs aged between 18 and 30 no longer feel as adolescents nor yet fully adult. This feeling is equally characteristic of both young women and young men and thus it is not affected markedly by gender stereotypes.</a:t>
            </a:r>
          </a:p>
          <a:p>
            <a:endParaRPr lang="en-US" dirty="0" smtClean="0"/>
          </a:p>
          <a:p>
            <a:r>
              <a:rPr lang="en-US" dirty="0" smtClean="0"/>
              <a:t>Although  feelings- in-between is the most frequent in group of  university students, it is also frequent  in people who already work. This result corresponds with the findings of studies reporting similar numbers of emerging adults among young Americans (Arnett, 2000, 2004), Dutch (Plug, </a:t>
            </a:r>
            <a:r>
              <a:rPr lang="en-US" dirty="0" err="1" smtClean="0"/>
              <a:t>Zeijl</a:t>
            </a:r>
            <a:r>
              <a:rPr lang="en-US" dirty="0" smtClean="0"/>
              <a:t>, &amp; Du Bois-</a:t>
            </a:r>
            <a:r>
              <a:rPr lang="en-US" dirty="0" err="1" smtClean="0"/>
              <a:t>Reymond</a:t>
            </a:r>
            <a:r>
              <a:rPr lang="en-US" dirty="0" smtClean="0"/>
              <a:t>, 2003), Danes (Arnett, 2003) and Germans (</a:t>
            </a:r>
            <a:r>
              <a:rPr lang="en-US" dirty="0" err="1" smtClean="0"/>
              <a:t>Reitzle</a:t>
            </a:r>
            <a:r>
              <a:rPr lang="en-US" dirty="0" smtClean="0"/>
              <a:t>, 2006).</a:t>
            </a:r>
          </a:p>
          <a:p>
            <a:endParaRPr lang="en-US" dirty="0" smtClean="0"/>
          </a:p>
          <a:p>
            <a:r>
              <a:rPr lang="en-US" dirty="0" smtClean="0"/>
              <a:t>Furthermore, there is an apparent connection between the economic dependence on parents and the perceived status. Those referring to themselves as emerging adults are largely dependant on their parents. Nevertheless, </a:t>
            </a:r>
            <a:r>
              <a:rPr lang="cs-CZ" dirty="0" err="1" smtClean="0"/>
              <a:t>it</a:t>
            </a:r>
            <a:r>
              <a:rPr lang="cs-CZ" dirty="0" smtClean="0"/>
              <a:t> </a:t>
            </a:r>
            <a:r>
              <a:rPr lang="cs-CZ" dirty="0" err="1" smtClean="0"/>
              <a:t>is</a:t>
            </a:r>
            <a:r>
              <a:rPr lang="cs-CZ" dirty="0" smtClean="0"/>
              <a:t> not </a:t>
            </a:r>
            <a:r>
              <a:rPr lang="en-US" dirty="0" smtClean="0"/>
              <a:t>a clear-cut indicator changing the subjective status of young people – it is not only emerging adults who are economically dependant on their parents but also half of the respondents who already regard themselves as adults.  </a:t>
            </a:r>
          </a:p>
          <a:p>
            <a:endParaRPr lang="en-US" dirty="0" smtClean="0"/>
          </a:p>
          <a:p>
            <a:r>
              <a:rPr lang="en-US" dirty="0" smtClean="0"/>
              <a:t>A connection was found between the subjective developmental status and  partnership. As we expected, most married respondents  feel as adults and not as emerging adults.  However, the number of married respondents is very low in our sample not only in the group of  feeling in-between but also in the group of those who already feel as adults.</a:t>
            </a:r>
          </a:p>
          <a:p>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fontScale="90000"/>
          </a:bodyPr>
          <a:lstStyle/>
          <a:p>
            <a:pPr eaLnBrk="1" fontAlgn="auto" hangingPunct="1">
              <a:spcAft>
                <a:spcPts val="0"/>
              </a:spcAft>
              <a:defRPr/>
            </a:pPr>
            <a:r>
              <a:rPr lang="en-US" sz="3100" i="1" dirty="0" smtClean="0"/>
              <a:t>What is special about Czech emerging adults?</a:t>
            </a:r>
            <a:r>
              <a:rPr lang="cs-CZ" dirty="0" smtClean="0"/>
              <a:t/>
            </a:r>
            <a:br>
              <a:rPr lang="cs-CZ" dirty="0" smtClean="0"/>
            </a:br>
            <a:endParaRPr lang="cs-CZ" dirty="0" smtClean="0"/>
          </a:p>
        </p:txBody>
      </p:sp>
      <p:sp>
        <p:nvSpPr>
          <p:cNvPr id="3" name="Zástupný symbol pro obsah 2"/>
          <p:cNvSpPr>
            <a:spLocks noGrp="1"/>
          </p:cNvSpPr>
          <p:nvPr>
            <p:ph idx="1"/>
          </p:nvPr>
        </p:nvSpPr>
        <p:spPr>
          <a:xfrm>
            <a:off x="457200" y="1600200"/>
            <a:ext cx="8229600" cy="5068888"/>
          </a:xfrm>
        </p:spPr>
        <p:txBody>
          <a:bodyPr rtlCol="0">
            <a:normAutofit lnSpcReduction="10000"/>
          </a:bodyPr>
          <a:lstStyle/>
          <a:p>
            <a:pPr eaLnBrk="1" fontAlgn="auto" hangingPunct="1">
              <a:spcAft>
                <a:spcPts val="0"/>
              </a:spcAft>
              <a:buFont typeface="Wingdings" pitchFamily="2" charset="2"/>
              <a:buNone/>
              <a:defRPr/>
            </a:pPr>
            <a:r>
              <a:rPr lang="en-US" sz="2800" dirty="0" smtClean="0"/>
              <a:t>Young Czechs do not differ basically from their peers in Western and Central Europe. Similarly to other European industrial countries, one can identify a development stage of emerging adulthood in the Czech Republic (Arnett, 2006). It is evident both from demographic data and subjective responses of young people (Wallace &amp; </a:t>
            </a:r>
            <a:r>
              <a:rPr lang="en-US" sz="2800" dirty="0" err="1" smtClean="0"/>
              <a:t>Kovatcheva</a:t>
            </a:r>
            <a:r>
              <a:rPr lang="en-US" sz="2800" dirty="0" smtClean="0"/>
              <a:t>, 1998; Macek, </a:t>
            </a:r>
            <a:r>
              <a:rPr lang="en-US" sz="2800" dirty="0" err="1" smtClean="0"/>
              <a:t>Bejček</a:t>
            </a:r>
            <a:r>
              <a:rPr lang="en-US" sz="2800" dirty="0" smtClean="0"/>
              <a:t>, &amp; </a:t>
            </a:r>
            <a:r>
              <a:rPr lang="en-US" sz="2800" dirty="0" err="1" smtClean="0"/>
              <a:t>Vaníčková</a:t>
            </a:r>
            <a:r>
              <a:rPr lang="en-US" sz="2800" dirty="0" smtClean="0"/>
              <a:t>, 2007). </a:t>
            </a:r>
          </a:p>
          <a:p>
            <a:pPr eaLnBrk="1" fontAlgn="auto" hangingPunct="1">
              <a:spcAft>
                <a:spcPts val="0"/>
              </a:spcAft>
              <a:buFont typeface="Wingdings" pitchFamily="2" charset="2"/>
              <a:buNone/>
              <a:defRPr/>
            </a:pPr>
            <a:r>
              <a:rPr lang="en-US" sz="2800" dirty="0" smtClean="0"/>
              <a:t> However, we </a:t>
            </a:r>
            <a:r>
              <a:rPr lang="cs-CZ" sz="2800" dirty="0" err="1" smtClean="0"/>
              <a:t>should</a:t>
            </a:r>
            <a:r>
              <a:rPr lang="cs-CZ" sz="2800" dirty="0" smtClean="0"/>
              <a:t> </a:t>
            </a:r>
            <a:r>
              <a:rPr lang="en-US" sz="2800" dirty="0" smtClean="0"/>
              <a:t>consider the fact that the time of transition from adolescence to adulthood is also determined by specific cultural, social and historical factors.</a:t>
            </a:r>
          </a:p>
          <a:p>
            <a:pPr eaLnBrk="1" fontAlgn="auto" hangingPunct="1">
              <a:spcAft>
                <a:spcPts val="0"/>
              </a:spcAft>
              <a:buFont typeface="Wingdings" pitchFamily="2" charset="2"/>
              <a:buNone/>
              <a:defRPr/>
            </a:pPr>
            <a:endParaRPr lang="en-US" sz="2800" dirty="0" smtClean="0"/>
          </a:p>
          <a:p>
            <a:pPr eaLnBrk="1" fontAlgn="auto" hangingPunct="1">
              <a:spcAft>
                <a:spcPts val="0"/>
              </a:spcAft>
              <a:buFont typeface="Wingdings" pitchFamily="2" charset="2"/>
              <a:buNone/>
              <a:defRPr/>
            </a:pPr>
            <a:endParaRPr lang="cs-CZ" sz="2800" dirty="0" smtClean="0"/>
          </a:p>
          <a:p>
            <a:pPr eaLnBrk="1" fontAlgn="auto" hangingPunct="1">
              <a:spcAft>
                <a:spcPts val="0"/>
              </a:spcAft>
              <a:buFont typeface="Wingdings" pitchFamily="2" charset="2"/>
              <a:buNone/>
              <a:defRPr/>
            </a:pPr>
            <a:endParaRPr lang="cs-CZ" sz="2800" dirty="0" smtClean="0"/>
          </a:p>
          <a:p>
            <a:pPr eaLnBrk="1" fontAlgn="auto" hangingPunct="1">
              <a:spcAft>
                <a:spcPts val="0"/>
              </a:spcAft>
              <a:buFont typeface="Wingdings" pitchFamily="2" charset="2"/>
              <a:buNone/>
              <a:defRPr/>
            </a:pPr>
            <a:endParaRPr lang="cs-CZ" sz="2800" dirty="0" smtClean="0"/>
          </a:p>
          <a:p>
            <a:pPr eaLnBrk="1" fontAlgn="auto" hangingPunct="1">
              <a:spcAft>
                <a:spcPts val="0"/>
              </a:spcAft>
              <a:buFont typeface="Wingdings" pitchFamily="2" charset="2"/>
              <a:buNone/>
              <a:defRPr/>
            </a:pPr>
            <a:endParaRPr lang="cs-CZ" sz="2800" dirty="0" smtClean="0"/>
          </a:p>
          <a:p>
            <a:pPr eaLnBrk="1" fontAlgn="auto" hangingPunct="1">
              <a:spcAft>
                <a:spcPts val="0"/>
              </a:spcAft>
              <a:buFont typeface="Wingdings" pitchFamily="2" charset="2"/>
              <a:buNone/>
              <a:defRPr/>
            </a:pPr>
            <a:endParaRPr lang="cs-CZ" sz="2800" dirty="0" smtClean="0"/>
          </a:p>
          <a:p>
            <a:pPr eaLnBrk="1" fontAlgn="auto" hangingPunct="1">
              <a:spcAft>
                <a:spcPts val="0"/>
              </a:spcAft>
              <a:buFont typeface="Wingdings" pitchFamily="2" charset="2"/>
              <a:buNone/>
              <a:defRPr/>
            </a:pPr>
            <a:endParaRPr lang="cs-CZ" sz="2800" dirty="0" smtClean="0"/>
          </a:p>
          <a:p>
            <a:pPr eaLnBrk="1" fontAlgn="auto" hangingPunct="1">
              <a:spcAft>
                <a:spcPts val="0"/>
              </a:spcAft>
              <a:buFont typeface="Wingdings" pitchFamily="2" charset="2"/>
              <a:buNone/>
              <a:defRPr/>
            </a:pPr>
            <a:endParaRPr lang="en-US" sz="2800" dirty="0" smtClean="0"/>
          </a:p>
          <a:p>
            <a:pPr eaLnBrk="1" fontAlgn="auto" hangingPunct="1">
              <a:spcAft>
                <a:spcPts val="0"/>
              </a:spcAft>
              <a:buFont typeface="Wingdings" pitchFamily="2" charset="2"/>
              <a:buNone/>
              <a:defRPr/>
            </a:pPr>
            <a:endParaRPr lang="en-US" sz="2800" dirty="0" smtClean="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62074"/>
          </a:xfrm>
        </p:spPr>
        <p:txBody>
          <a:bodyPr>
            <a:normAutofit/>
          </a:bodyPr>
          <a:lstStyle/>
          <a:p>
            <a:r>
              <a:rPr lang="en-US" sz="2800" i="1" dirty="0" smtClean="0"/>
              <a:t>What is special about Czech emerging adults?</a:t>
            </a:r>
            <a:endParaRPr lang="en-US" sz="2800" dirty="0"/>
          </a:p>
        </p:txBody>
      </p:sp>
      <p:sp>
        <p:nvSpPr>
          <p:cNvPr id="3" name="Zástupný symbol pro obsah 2"/>
          <p:cNvSpPr>
            <a:spLocks noGrp="1"/>
          </p:cNvSpPr>
          <p:nvPr>
            <p:ph idx="1"/>
          </p:nvPr>
        </p:nvSpPr>
        <p:spPr>
          <a:xfrm>
            <a:off x="457200" y="908720"/>
            <a:ext cx="8507288" cy="5832648"/>
          </a:xfrm>
        </p:spPr>
        <p:txBody>
          <a:bodyPr>
            <a:normAutofit lnSpcReduction="10000"/>
          </a:bodyPr>
          <a:lstStyle/>
          <a:p>
            <a:r>
              <a:rPr lang="en-US" dirty="0" smtClean="0"/>
              <a:t>In this respect, the present Czech emerging adults represent a unique generation.  They were born in the end of </a:t>
            </a:r>
            <a:r>
              <a:rPr lang="en-US" dirty="0" err="1" smtClean="0"/>
              <a:t>1980s</a:t>
            </a:r>
            <a:r>
              <a:rPr lang="en-US" dirty="0" smtClean="0"/>
              <a:t> and on the beginning of </a:t>
            </a:r>
            <a:r>
              <a:rPr lang="en-US" dirty="0" err="1" smtClean="0"/>
              <a:t>1990s</a:t>
            </a:r>
            <a:r>
              <a:rPr lang="en-US" dirty="0" smtClean="0"/>
              <a:t>, i.e. when the totalitarian communist regime collapsed in former Czechoslovakia. </a:t>
            </a:r>
            <a:endParaRPr lang="cs-CZ" dirty="0" smtClean="0"/>
          </a:p>
          <a:p>
            <a:endParaRPr lang="en-US" dirty="0" smtClean="0"/>
          </a:p>
          <a:p>
            <a:pPr>
              <a:lnSpc>
                <a:spcPct val="80000"/>
              </a:lnSpc>
              <a:buNone/>
            </a:pPr>
            <a:r>
              <a:rPr lang="en-US" dirty="0" smtClean="0"/>
              <a:t>Compared  to previous </a:t>
            </a:r>
            <a:r>
              <a:rPr lang="cs-CZ" dirty="0" err="1" smtClean="0"/>
              <a:t>Czech</a:t>
            </a:r>
            <a:r>
              <a:rPr lang="cs-CZ" dirty="0" smtClean="0"/>
              <a:t> </a:t>
            </a:r>
            <a:r>
              <a:rPr lang="en-US" dirty="0" smtClean="0"/>
              <a:t>generations</a:t>
            </a:r>
            <a:r>
              <a:rPr lang="cs-CZ" dirty="0" smtClean="0"/>
              <a:t>, </a:t>
            </a:r>
            <a:r>
              <a:rPr lang="cs-CZ" dirty="0" err="1" smtClean="0"/>
              <a:t>they</a:t>
            </a:r>
            <a:r>
              <a:rPr lang="cs-CZ" dirty="0" smtClean="0"/>
              <a:t> </a:t>
            </a:r>
            <a:r>
              <a:rPr lang="cs-CZ" dirty="0" err="1" smtClean="0"/>
              <a:t>experience</a:t>
            </a:r>
            <a:r>
              <a:rPr lang="en-US" dirty="0" smtClean="0"/>
              <a:t>:</a:t>
            </a:r>
          </a:p>
          <a:p>
            <a:pPr>
              <a:lnSpc>
                <a:spcPct val="80000"/>
              </a:lnSpc>
              <a:buFontTx/>
              <a:buChar char="-"/>
            </a:pPr>
            <a:r>
              <a:rPr lang="en-US" dirty="0" smtClean="0"/>
              <a:t>a high level of personal freedom</a:t>
            </a:r>
          </a:p>
          <a:p>
            <a:pPr>
              <a:lnSpc>
                <a:spcPct val="80000"/>
              </a:lnSpc>
              <a:buFontTx/>
              <a:buChar char="-"/>
            </a:pPr>
            <a:r>
              <a:rPr lang="en-US" dirty="0" smtClean="0"/>
              <a:t> much more possibilities</a:t>
            </a:r>
          </a:p>
          <a:p>
            <a:pPr>
              <a:lnSpc>
                <a:spcPct val="80000"/>
              </a:lnSpc>
              <a:buFontTx/>
              <a:buChar char="-"/>
            </a:pPr>
            <a:r>
              <a:rPr lang="en-US" dirty="0" smtClean="0"/>
              <a:t> more personal responsibility</a:t>
            </a:r>
          </a:p>
          <a:p>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sz="1800" i="1" dirty="0" smtClean="0"/>
              <a:t>What is special about Czech emerging adults?</a:t>
            </a:r>
            <a:endParaRPr lang="en-US" sz="1800" dirty="0"/>
          </a:p>
        </p:txBody>
      </p:sp>
      <p:sp>
        <p:nvSpPr>
          <p:cNvPr id="3" name="Zástupný symbol pro obsah 2"/>
          <p:cNvSpPr>
            <a:spLocks noGrp="1"/>
          </p:cNvSpPr>
          <p:nvPr>
            <p:ph idx="1"/>
          </p:nvPr>
        </p:nvSpPr>
        <p:spPr/>
        <p:txBody>
          <a:bodyPr>
            <a:normAutofit fontScale="85000" lnSpcReduction="20000"/>
          </a:bodyPr>
          <a:lstStyle/>
          <a:p>
            <a:pPr>
              <a:lnSpc>
                <a:spcPct val="80000"/>
              </a:lnSpc>
              <a:buNone/>
            </a:pPr>
            <a:r>
              <a:rPr lang="en-US" sz="2800" b="1" dirty="0" smtClean="0"/>
              <a:t>The age of 18: the point of transition to EA: </a:t>
            </a:r>
            <a:endParaRPr lang="en-US" sz="2800" dirty="0" smtClean="0"/>
          </a:p>
          <a:p>
            <a:pPr>
              <a:lnSpc>
                <a:spcPct val="120000"/>
              </a:lnSpc>
              <a:buNone/>
            </a:pPr>
            <a:r>
              <a:rPr lang="en-US" sz="2800" dirty="0" smtClean="0"/>
              <a:t> They get legal responsibility (voting, drinking alcohol, driving car, getting marriage) </a:t>
            </a:r>
          </a:p>
          <a:p>
            <a:pPr>
              <a:lnSpc>
                <a:spcPct val="120000"/>
              </a:lnSpc>
              <a:buNone/>
            </a:pPr>
            <a:r>
              <a:rPr lang="en-US" sz="2800" dirty="0" smtClean="0"/>
              <a:t>They also present typical psychological features  mentioned by Jeff Arnett (2004):</a:t>
            </a:r>
          </a:p>
          <a:p>
            <a:pPr>
              <a:lnSpc>
                <a:spcPct val="120000"/>
              </a:lnSpc>
              <a:buFontTx/>
              <a:buChar char="-"/>
            </a:pPr>
            <a:r>
              <a:rPr lang="en-US" sz="2800" b="1" dirty="0" smtClean="0"/>
              <a:t>Identity exploration </a:t>
            </a:r>
            <a:r>
              <a:rPr lang="en-US" sz="2800" dirty="0" smtClean="0"/>
              <a:t>(self-focused orientation, looking for new social identity,  making  commitments</a:t>
            </a:r>
          </a:p>
          <a:p>
            <a:pPr>
              <a:lnSpc>
                <a:spcPct val="120000"/>
              </a:lnSpc>
              <a:buFontTx/>
              <a:buChar char="-"/>
            </a:pPr>
            <a:r>
              <a:rPr lang="en-US" sz="2800" b="1" dirty="0" smtClean="0"/>
              <a:t>Instability</a:t>
            </a:r>
            <a:r>
              <a:rPr lang="en-US" sz="2800" dirty="0" smtClean="0"/>
              <a:t> (in terms of many shifts and changes regarding partnership, studying, work, moving etc) and </a:t>
            </a:r>
            <a:r>
              <a:rPr lang="en-US" sz="2800" b="1" dirty="0" smtClean="0"/>
              <a:t>feeling of many possibilities and high personal freedom</a:t>
            </a:r>
          </a:p>
          <a:p>
            <a:pPr>
              <a:lnSpc>
                <a:spcPct val="120000"/>
              </a:lnSpc>
              <a:buFontTx/>
              <a:buChar char="-"/>
            </a:pPr>
            <a:r>
              <a:rPr lang="en-US" sz="2800" b="1" dirty="0" smtClean="0"/>
              <a:t>feeling in-between </a:t>
            </a:r>
            <a:r>
              <a:rPr lang="en-US" sz="2800" dirty="0" smtClean="0"/>
              <a:t>(not adolescent but not fu</a:t>
            </a:r>
            <a:r>
              <a:rPr lang="cs-CZ" sz="2800" dirty="0" smtClean="0"/>
              <a:t>l</a:t>
            </a:r>
            <a:r>
              <a:rPr lang="en-US" sz="2800" dirty="0" err="1" smtClean="0"/>
              <a:t>ly</a:t>
            </a:r>
            <a:r>
              <a:rPr lang="en-US" sz="2800" dirty="0" smtClean="0"/>
              <a:t> adult)</a:t>
            </a:r>
          </a:p>
          <a:p>
            <a:pPr>
              <a:lnSpc>
                <a:spcPct val="120000"/>
              </a:lnSpc>
              <a:buNone/>
            </a:pPr>
            <a:endParaRPr lang="en-US" sz="2800"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9378" name="Rectangle 2"/>
          <p:cNvSpPr>
            <a:spLocks noGrp="1" noChangeArrowheads="1"/>
          </p:cNvSpPr>
          <p:nvPr>
            <p:ph type="title"/>
          </p:nvPr>
        </p:nvSpPr>
        <p:spPr>
          <a:xfrm>
            <a:off x="457200" y="274638"/>
            <a:ext cx="8229600" cy="634082"/>
          </a:xfrm>
        </p:spPr>
        <p:txBody>
          <a:bodyPr>
            <a:normAutofit fontScale="90000"/>
          </a:bodyPr>
          <a:lstStyle/>
          <a:p>
            <a:r>
              <a:rPr lang="cs-CZ" sz="2400" dirty="0" smtClean="0"/>
              <a:t/>
            </a:r>
            <a:br>
              <a:rPr lang="cs-CZ" sz="2400" dirty="0" smtClean="0"/>
            </a:br>
            <a:r>
              <a:rPr lang="cs-CZ" sz="2400" b="1" dirty="0" smtClean="0"/>
              <a:t>Study I: </a:t>
            </a:r>
            <a:r>
              <a:rPr lang="cs-CZ" sz="2400" b="1" dirty="0" err="1" smtClean="0"/>
              <a:t>Subjective</a:t>
            </a:r>
            <a:r>
              <a:rPr lang="cs-CZ" sz="2400" b="1" dirty="0" smtClean="0"/>
              <a:t> </a:t>
            </a:r>
            <a:r>
              <a:rPr lang="cs-CZ" sz="2400" b="1" dirty="0" err="1" smtClean="0"/>
              <a:t>developmental</a:t>
            </a:r>
            <a:r>
              <a:rPr lang="cs-CZ" sz="2400" b="1" dirty="0" smtClean="0"/>
              <a:t> status</a:t>
            </a:r>
            <a:r>
              <a:rPr lang="cs-CZ" sz="2400" dirty="0" smtClean="0"/>
              <a:t/>
            </a:r>
            <a:br>
              <a:rPr lang="cs-CZ" sz="2400" dirty="0" smtClean="0"/>
            </a:br>
            <a:endParaRPr lang="en-US" sz="2400" dirty="0"/>
          </a:p>
        </p:txBody>
      </p:sp>
      <p:sp>
        <p:nvSpPr>
          <p:cNvPr id="229379" name="Rectangle 3"/>
          <p:cNvSpPr>
            <a:spLocks noGrp="1" noChangeArrowheads="1"/>
          </p:cNvSpPr>
          <p:nvPr>
            <p:ph idx="1"/>
          </p:nvPr>
        </p:nvSpPr>
        <p:spPr>
          <a:xfrm>
            <a:off x="457200" y="980728"/>
            <a:ext cx="8229600" cy="5616624"/>
          </a:xfrm>
        </p:spPr>
        <p:txBody>
          <a:bodyPr>
            <a:normAutofit fontScale="70000" lnSpcReduction="20000"/>
          </a:bodyPr>
          <a:lstStyle/>
          <a:p>
            <a:pPr>
              <a:lnSpc>
                <a:spcPct val="90000"/>
              </a:lnSpc>
              <a:buNone/>
            </a:pPr>
            <a:r>
              <a:rPr lang="en-US" sz="2400" dirty="0" smtClean="0"/>
              <a:t>Different subjective developmental status:</a:t>
            </a:r>
          </a:p>
          <a:p>
            <a:pPr>
              <a:lnSpc>
                <a:spcPct val="90000"/>
              </a:lnSpc>
              <a:buNone/>
            </a:pPr>
            <a:endParaRPr lang="en-US" sz="2400" dirty="0" smtClean="0"/>
          </a:p>
          <a:p>
            <a:pPr>
              <a:lnSpc>
                <a:spcPct val="90000"/>
              </a:lnSpc>
              <a:buNone/>
            </a:pPr>
            <a:r>
              <a:rPr lang="en-US" sz="2400" dirty="0" smtClean="0"/>
              <a:t>„I am adolescent, not adult“, </a:t>
            </a:r>
          </a:p>
          <a:p>
            <a:pPr>
              <a:lnSpc>
                <a:spcPct val="90000"/>
              </a:lnSpc>
              <a:buNone/>
            </a:pPr>
            <a:r>
              <a:rPr lang="en-US" sz="2400" dirty="0" smtClean="0"/>
              <a:t>„I feel in-between, neither adolescent nor adult “ ,</a:t>
            </a:r>
          </a:p>
          <a:p>
            <a:pPr>
              <a:lnSpc>
                <a:spcPct val="90000"/>
              </a:lnSpc>
              <a:buNone/>
            </a:pPr>
            <a:r>
              <a:rPr lang="en-US" sz="2400" dirty="0" smtClean="0"/>
              <a:t> „I am adult“ </a:t>
            </a:r>
          </a:p>
          <a:p>
            <a:pPr>
              <a:lnSpc>
                <a:spcPct val="90000"/>
              </a:lnSpc>
              <a:buNone/>
            </a:pPr>
            <a:endParaRPr lang="en-US" sz="2400" dirty="0" smtClean="0"/>
          </a:p>
          <a:p>
            <a:pPr>
              <a:lnSpc>
                <a:spcPct val="90000"/>
              </a:lnSpc>
              <a:buNone/>
            </a:pPr>
            <a:r>
              <a:rPr lang="en-US" sz="2400" dirty="0" smtClean="0"/>
              <a:t>Basic question:</a:t>
            </a:r>
          </a:p>
          <a:p>
            <a:pPr>
              <a:lnSpc>
                <a:spcPct val="90000"/>
              </a:lnSpc>
              <a:buNone/>
            </a:pPr>
            <a:endParaRPr lang="en-US" sz="2400" dirty="0" smtClean="0"/>
          </a:p>
          <a:p>
            <a:pPr>
              <a:lnSpc>
                <a:spcPct val="90000"/>
              </a:lnSpc>
              <a:buNone/>
            </a:pPr>
            <a:r>
              <a:rPr lang="en-US" sz="2400" dirty="0" smtClean="0"/>
              <a:t>Is different developmental status  related to specific socio-demographic and psychological  characteristics of current Czech emerging adults</a:t>
            </a:r>
          </a:p>
          <a:p>
            <a:pPr>
              <a:lnSpc>
                <a:spcPct val="90000"/>
              </a:lnSpc>
              <a:buNone/>
            </a:pPr>
            <a:endParaRPr lang="en-US" sz="2400" dirty="0" smtClean="0"/>
          </a:p>
          <a:p>
            <a:pPr>
              <a:lnSpc>
                <a:spcPct val="90000"/>
              </a:lnSpc>
              <a:buNone/>
            </a:pPr>
            <a:r>
              <a:rPr lang="en-US" sz="2400" dirty="0" smtClean="0"/>
              <a:t> Sample:</a:t>
            </a:r>
          </a:p>
          <a:p>
            <a:pPr>
              <a:lnSpc>
                <a:spcPct val="90000"/>
              </a:lnSpc>
              <a:buNone/>
            </a:pPr>
            <a:r>
              <a:rPr lang="en-US" sz="2400" dirty="0" smtClean="0"/>
              <a:t> 1750 respondents,   886 females, 864 males; aged 18 – 30, from different  schools  but mostly  students of  Masaryk University  Brno in the Czech republic. </a:t>
            </a:r>
          </a:p>
          <a:p>
            <a:pPr>
              <a:buNone/>
            </a:pPr>
            <a:r>
              <a:rPr lang="en-US" sz="2400" dirty="0" smtClean="0"/>
              <a:t> </a:t>
            </a:r>
          </a:p>
          <a:p>
            <a:pPr>
              <a:buNone/>
            </a:pPr>
            <a:r>
              <a:rPr lang="en-US" sz="2400" dirty="0" smtClean="0"/>
              <a:t>A questionnaire,  included the set of items  regarding:</a:t>
            </a:r>
          </a:p>
          <a:p>
            <a:pPr>
              <a:buFontTx/>
              <a:buChar char="-"/>
            </a:pPr>
            <a:r>
              <a:rPr lang="en-US" sz="2400" dirty="0" smtClean="0"/>
              <a:t>demographic variables; </a:t>
            </a:r>
          </a:p>
          <a:p>
            <a:pPr>
              <a:buFontTx/>
              <a:buChar char="-"/>
            </a:pPr>
            <a:r>
              <a:rPr lang="en-US" sz="2400" dirty="0" smtClean="0"/>
              <a:t>items regarding the concept of individual freedom and possible restrictions of free will</a:t>
            </a:r>
          </a:p>
          <a:p>
            <a:pPr>
              <a:buFontTx/>
              <a:buChar char="-"/>
            </a:pPr>
            <a:r>
              <a:rPr lang="en-US" sz="2400" dirty="0" smtClean="0"/>
              <a:t>a question about  subjective developmental status (“Do you feel as an adolescent/not yet adolescent not already adult/adult?”)</a:t>
            </a:r>
          </a:p>
          <a:p>
            <a:pPr>
              <a:buFontTx/>
              <a:buChar char="-"/>
            </a:pPr>
            <a:r>
              <a:rPr lang="en-US" sz="2400" dirty="0" smtClean="0"/>
              <a:t>IDEA questionnaire (Reifman, Arnett, &amp; Colwell, 2003),</a:t>
            </a:r>
          </a:p>
          <a:p>
            <a:pPr>
              <a:buFontTx/>
              <a:buChar char="-"/>
            </a:pPr>
            <a:r>
              <a:rPr lang="en-US" sz="2400" dirty="0" smtClean="0"/>
              <a:t>Other variables  related to everyday life  experiences </a:t>
            </a:r>
          </a:p>
          <a:p>
            <a:pPr>
              <a:lnSpc>
                <a:spcPct val="90000"/>
              </a:lnSpc>
              <a:buNone/>
            </a:pPr>
            <a:endParaRPr lang="en-US" sz="2400" dirty="0" smtClean="0"/>
          </a:p>
          <a:p>
            <a:pPr>
              <a:lnSpc>
                <a:spcPct val="90000"/>
              </a:lnSpc>
              <a:buNone/>
            </a:pPr>
            <a:endParaRPr lang="cs-CZ" sz="1800" dirty="0" smtClean="0"/>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29379">
                                            <p:txEl>
                                              <p:pRg st="0" end="0"/>
                                            </p:txEl>
                                          </p:spTgt>
                                        </p:tgtEl>
                                        <p:attrNameLst>
                                          <p:attrName>style.visibility</p:attrName>
                                        </p:attrNameLst>
                                      </p:cBhvr>
                                      <p:to>
                                        <p:strVal val="visible"/>
                                      </p:to>
                                    </p:set>
                                    <p:animEffect transition="in" filter="fade">
                                      <p:cBhvr>
                                        <p:cTn id="7" dur="2000"/>
                                        <p:tgtEl>
                                          <p:spTgt spid="229379">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29379">
                                            <p:txEl>
                                              <p:pRg st="2" end="2"/>
                                            </p:txEl>
                                          </p:spTgt>
                                        </p:tgtEl>
                                        <p:attrNameLst>
                                          <p:attrName>style.visibility</p:attrName>
                                        </p:attrNameLst>
                                      </p:cBhvr>
                                      <p:to>
                                        <p:strVal val="visible"/>
                                      </p:to>
                                    </p:set>
                                    <p:animEffect transition="in" filter="fade">
                                      <p:cBhvr>
                                        <p:cTn id="10" dur="2000"/>
                                        <p:tgtEl>
                                          <p:spTgt spid="229379">
                                            <p:txEl>
                                              <p:pRg st="2" end="2"/>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29379">
                                            <p:txEl>
                                              <p:pRg st="3" end="3"/>
                                            </p:txEl>
                                          </p:spTgt>
                                        </p:tgtEl>
                                        <p:attrNameLst>
                                          <p:attrName>style.visibility</p:attrName>
                                        </p:attrNameLst>
                                      </p:cBhvr>
                                      <p:to>
                                        <p:strVal val="visible"/>
                                      </p:to>
                                    </p:set>
                                    <p:animEffect transition="in" filter="fade">
                                      <p:cBhvr>
                                        <p:cTn id="13" dur="2000"/>
                                        <p:tgtEl>
                                          <p:spTgt spid="229379">
                                            <p:txEl>
                                              <p:pRg st="3" end="3"/>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29379">
                                            <p:txEl>
                                              <p:pRg st="4" end="4"/>
                                            </p:txEl>
                                          </p:spTgt>
                                        </p:tgtEl>
                                        <p:attrNameLst>
                                          <p:attrName>style.visibility</p:attrName>
                                        </p:attrNameLst>
                                      </p:cBhvr>
                                      <p:to>
                                        <p:strVal val="visible"/>
                                      </p:to>
                                    </p:set>
                                    <p:animEffect transition="in" filter="fade">
                                      <p:cBhvr>
                                        <p:cTn id="16" dur="2000"/>
                                        <p:tgtEl>
                                          <p:spTgt spid="229379">
                                            <p:txEl>
                                              <p:pRg st="4" end="4"/>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29379">
                                            <p:txEl>
                                              <p:pRg st="6" end="6"/>
                                            </p:txEl>
                                          </p:spTgt>
                                        </p:tgtEl>
                                        <p:attrNameLst>
                                          <p:attrName>style.visibility</p:attrName>
                                        </p:attrNameLst>
                                      </p:cBhvr>
                                      <p:to>
                                        <p:strVal val="visible"/>
                                      </p:to>
                                    </p:set>
                                    <p:animEffect transition="in" filter="fade">
                                      <p:cBhvr>
                                        <p:cTn id="19" dur="2000"/>
                                        <p:tgtEl>
                                          <p:spTgt spid="229379">
                                            <p:txEl>
                                              <p:pRg st="6" end="6"/>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29379">
                                            <p:txEl>
                                              <p:pRg st="8" end="8"/>
                                            </p:txEl>
                                          </p:spTgt>
                                        </p:tgtEl>
                                        <p:attrNameLst>
                                          <p:attrName>style.visibility</p:attrName>
                                        </p:attrNameLst>
                                      </p:cBhvr>
                                      <p:to>
                                        <p:strVal val="visible"/>
                                      </p:to>
                                    </p:set>
                                    <p:animEffect transition="in" filter="fade">
                                      <p:cBhvr>
                                        <p:cTn id="22" dur="2000"/>
                                        <p:tgtEl>
                                          <p:spTgt spid="229379">
                                            <p:txEl>
                                              <p:pRg st="8" end="8"/>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29379">
                                            <p:txEl>
                                              <p:pRg st="10" end="10"/>
                                            </p:txEl>
                                          </p:spTgt>
                                        </p:tgtEl>
                                        <p:attrNameLst>
                                          <p:attrName>style.visibility</p:attrName>
                                        </p:attrNameLst>
                                      </p:cBhvr>
                                      <p:to>
                                        <p:strVal val="visible"/>
                                      </p:to>
                                    </p:set>
                                    <p:animEffect transition="in" filter="fade">
                                      <p:cBhvr>
                                        <p:cTn id="25" dur="2000"/>
                                        <p:tgtEl>
                                          <p:spTgt spid="229379">
                                            <p:txEl>
                                              <p:pRg st="10" end="10"/>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29379">
                                            <p:txEl>
                                              <p:pRg st="11" end="11"/>
                                            </p:txEl>
                                          </p:spTgt>
                                        </p:tgtEl>
                                        <p:attrNameLst>
                                          <p:attrName>style.visibility</p:attrName>
                                        </p:attrNameLst>
                                      </p:cBhvr>
                                      <p:to>
                                        <p:strVal val="visible"/>
                                      </p:to>
                                    </p:set>
                                    <p:animEffect transition="in" filter="fade">
                                      <p:cBhvr>
                                        <p:cTn id="28" dur="2000"/>
                                        <p:tgtEl>
                                          <p:spTgt spid="229379">
                                            <p:txEl>
                                              <p:pRg st="11" end="11"/>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29379">
                                            <p:txEl>
                                              <p:pRg st="12" end="12"/>
                                            </p:txEl>
                                          </p:spTgt>
                                        </p:tgtEl>
                                        <p:attrNameLst>
                                          <p:attrName>style.visibility</p:attrName>
                                        </p:attrNameLst>
                                      </p:cBhvr>
                                      <p:to>
                                        <p:strVal val="visible"/>
                                      </p:to>
                                    </p:set>
                                    <p:animEffect transition="in" filter="fade">
                                      <p:cBhvr>
                                        <p:cTn id="31" dur="2000"/>
                                        <p:tgtEl>
                                          <p:spTgt spid="229379">
                                            <p:txEl>
                                              <p:pRg st="12" end="12"/>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229379">
                                            <p:txEl>
                                              <p:pRg st="13" end="13"/>
                                            </p:txEl>
                                          </p:spTgt>
                                        </p:tgtEl>
                                        <p:attrNameLst>
                                          <p:attrName>style.visibility</p:attrName>
                                        </p:attrNameLst>
                                      </p:cBhvr>
                                      <p:to>
                                        <p:strVal val="visible"/>
                                      </p:to>
                                    </p:set>
                                    <p:animEffect transition="in" filter="fade">
                                      <p:cBhvr>
                                        <p:cTn id="34" dur="2000"/>
                                        <p:tgtEl>
                                          <p:spTgt spid="229379">
                                            <p:txEl>
                                              <p:pRg st="13" end="13"/>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229379">
                                            <p:txEl>
                                              <p:pRg st="14" end="14"/>
                                            </p:txEl>
                                          </p:spTgt>
                                        </p:tgtEl>
                                        <p:attrNameLst>
                                          <p:attrName>style.visibility</p:attrName>
                                        </p:attrNameLst>
                                      </p:cBhvr>
                                      <p:to>
                                        <p:strVal val="visible"/>
                                      </p:to>
                                    </p:set>
                                    <p:animEffect transition="in" filter="fade">
                                      <p:cBhvr>
                                        <p:cTn id="37" dur="2000"/>
                                        <p:tgtEl>
                                          <p:spTgt spid="229379">
                                            <p:txEl>
                                              <p:pRg st="14" end="14"/>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229379">
                                            <p:txEl>
                                              <p:pRg st="15" end="15"/>
                                            </p:txEl>
                                          </p:spTgt>
                                        </p:tgtEl>
                                        <p:attrNameLst>
                                          <p:attrName>style.visibility</p:attrName>
                                        </p:attrNameLst>
                                      </p:cBhvr>
                                      <p:to>
                                        <p:strVal val="visible"/>
                                      </p:to>
                                    </p:set>
                                    <p:animEffect transition="in" filter="fade">
                                      <p:cBhvr>
                                        <p:cTn id="40" dur="2000"/>
                                        <p:tgtEl>
                                          <p:spTgt spid="229379">
                                            <p:txEl>
                                              <p:pRg st="15" end="15"/>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229379">
                                            <p:txEl>
                                              <p:pRg st="16" end="16"/>
                                            </p:txEl>
                                          </p:spTgt>
                                        </p:tgtEl>
                                        <p:attrNameLst>
                                          <p:attrName>style.visibility</p:attrName>
                                        </p:attrNameLst>
                                      </p:cBhvr>
                                      <p:to>
                                        <p:strVal val="visible"/>
                                      </p:to>
                                    </p:set>
                                    <p:animEffect transition="in" filter="fade">
                                      <p:cBhvr>
                                        <p:cTn id="43" dur="2000"/>
                                        <p:tgtEl>
                                          <p:spTgt spid="229379">
                                            <p:txEl>
                                              <p:pRg st="16" end="16"/>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229379">
                                            <p:txEl>
                                              <p:pRg st="17" end="17"/>
                                            </p:txEl>
                                          </p:spTgt>
                                        </p:tgtEl>
                                        <p:attrNameLst>
                                          <p:attrName>style.visibility</p:attrName>
                                        </p:attrNameLst>
                                      </p:cBhvr>
                                      <p:to>
                                        <p:strVal val="visible"/>
                                      </p:to>
                                    </p:set>
                                    <p:animEffect transition="in" filter="fade">
                                      <p:cBhvr>
                                        <p:cTn id="46" dur="2000"/>
                                        <p:tgtEl>
                                          <p:spTgt spid="229379">
                                            <p:txEl>
                                              <p:pRg st="17" end="17"/>
                                            </p:txEl>
                                          </p:spTgt>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229379">
                                            <p:txEl>
                                              <p:pRg st="18" end="18"/>
                                            </p:txEl>
                                          </p:spTgt>
                                        </p:tgtEl>
                                        <p:attrNameLst>
                                          <p:attrName>style.visibility</p:attrName>
                                        </p:attrNameLst>
                                      </p:cBhvr>
                                      <p:to>
                                        <p:strVal val="visible"/>
                                      </p:to>
                                    </p:set>
                                    <p:animEffect transition="in" filter="fade">
                                      <p:cBhvr>
                                        <p:cTn id="49" dur="2000"/>
                                        <p:tgtEl>
                                          <p:spTgt spid="229379">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9379"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196752"/>
          </a:xfrm>
        </p:spPr>
        <p:txBody>
          <a:bodyPr>
            <a:normAutofit/>
          </a:bodyPr>
          <a:lstStyle/>
          <a:p>
            <a:r>
              <a:rPr lang="en-US" sz="2200" b="1" dirty="0" smtClean="0"/>
              <a:t>Subjective developmental status:</a:t>
            </a:r>
            <a:r>
              <a:rPr lang="en-US" sz="2200" dirty="0" smtClean="0"/>
              <a:t/>
            </a:r>
            <a:br>
              <a:rPr lang="en-US" sz="2200" dirty="0" smtClean="0"/>
            </a:br>
            <a:r>
              <a:rPr lang="en-US" sz="2200" dirty="0" smtClean="0"/>
              <a:t>feeling</a:t>
            </a:r>
            <a:r>
              <a:rPr lang="cs-CZ" sz="2200" dirty="0" smtClean="0"/>
              <a:t>:</a:t>
            </a:r>
            <a:r>
              <a:rPr lang="en-US" sz="2200" dirty="0" smtClean="0">
                <a:solidFill>
                  <a:schemeClr val="accent1"/>
                </a:solidFill>
              </a:rPr>
              <a:t> not adult </a:t>
            </a:r>
            <a:r>
              <a:rPr lang="en-US" sz="2200" dirty="0" smtClean="0"/>
              <a:t>– </a:t>
            </a:r>
            <a:r>
              <a:rPr lang="en-US" sz="2200" dirty="0" smtClean="0">
                <a:solidFill>
                  <a:schemeClr val="accent2"/>
                </a:solidFill>
              </a:rPr>
              <a:t>in</a:t>
            </a:r>
            <a:r>
              <a:rPr lang="cs-CZ" sz="2200" dirty="0" smtClean="0">
                <a:solidFill>
                  <a:schemeClr val="accent2"/>
                </a:solidFill>
              </a:rPr>
              <a:t>-</a:t>
            </a:r>
            <a:r>
              <a:rPr lang="en-US" sz="2200" dirty="0" smtClean="0">
                <a:solidFill>
                  <a:schemeClr val="accent2"/>
                </a:solidFill>
              </a:rPr>
              <a:t>between</a:t>
            </a:r>
            <a:r>
              <a:rPr lang="en-US" sz="2200" dirty="0" smtClean="0"/>
              <a:t> – </a:t>
            </a:r>
            <a:r>
              <a:rPr lang="en-US" sz="2200" dirty="0" smtClean="0">
                <a:solidFill>
                  <a:schemeClr val="accent6"/>
                </a:solidFill>
              </a:rPr>
              <a:t>adult</a:t>
            </a:r>
            <a:r>
              <a:rPr lang="en-US" sz="2200" dirty="0" smtClean="0"/>
              <a:t/>
            </a:r>
            <a:br>
              <a:rPr lang="en-US" sz="2200" dirty="0" smtClean="0"/>
            </a:br>
            <a:r>
              <a:rPr lang="en-US" sz="1800" dirty="0" smtClean="0"/>
              <a:t>(percentages within age groups</a:t>
            </a:r>
            <a:r>
              <a:rPr lang="cs-CZ" sz="1800" dirty="0" smtClean="0"/>
              <a:t>)</a:t>
            </a:r>
            <a:endParaRPr lang="en-US" sz="1800" dirty="0"/>
          </a:p>
        </p:txBody>
      </p:sp>
      <p:graphicFrame>
        <p:nvGraphicFramePr>
          <p:cNvPr id="4" name="Zástupný symbol pro obsah 3"/>
          <p:cNvGraphicFramePr>
            <a:graphicFrameLocks noGrp="1"/>
          </p:cNvGraphicFramePr>
          <p:nvPr>
            <p:ph idx="1"/>
          </p:nvPr>
        </p:nvGraphicFramePr>
        <p:xfrm>
          <a:off x="467544" y="1124744"/>
          <a:ext cx="8229600" cy="4896545"/>
        </p:xfrm>
        <a:graphic>
          <a:graphicData uri="http://schemas.openxmlformats.org/drawingml/2006/chart">
            <c:chart xmlns:c="http://schemas.openxmlformats.org/drawingml/2006/chart" xmlns:r="http://schemas.openxmlformats.org/officeDocument/2006/relationships" r:id="rId2"/>
          </a:graphicData>
        </a:graphic>
      </p:graphicFrame>
      <p:sp>
        <p:nvSpPr>
          <p:cNvPr id="5" name="Obdélník 4"/>
          <p:cNvSpPr/>
          <p:nvPr/>
        </p:nvSpPr>
        <p:spPr>
          <a:xfrm>
            <a:off x="467544" y="5733256"/>
            <a:ext cx="8208911" cy="923330"/>
          </a:xfrm>
          <a:prstGeom prst="rect">
            <a:avLst/>
          </a:prstGeom>
        </p:spPr>
        <p:txBody>
          <a:bodyPr wrap="square">
            <a:spAutoFit/>
          </a:bodyPr>
          <a:lstStyle/>
          <a:p>
            <a:endParaRPr lang="cs-CZ" dirty="0" smtClean="0"/>
          </a:p>
          <a:p>
            <a:r>
              <a:rPr lang="cs-CZ" dirty="0" err="1" smtClean="0"/>
              <a:t>Regarding</a:t>
            </a:r>
            <a:r>
              <a:rPr lang="cs-CZ" dirty="0" smtClean="0"/>
              <a:t> </a:t>
            </a:r>
            <a:r>
              <a:rPr lang="cs-CZ" dirty="0" err="1" smtClean="0"/>
              <a:t>total</a:t>
            </a:r>
            <a:r>
              <a:rPr lang="cs-CZ" dirty="0" smtClean="0"/>
              <a:t> sample, </a:t>
            </a:r>
            <a:r>
              <a:rPr lang="en-US" dirty="0" smtClean="0"/>
              <a:t>6</a:t>
            </a:r>
            <a:r>
              <a:rPr lang="cs-CZ" dirty="0" smtClean="0"/>
              <a:t>3</a:t>
            </a:r>
            <a:r>
              <a:rPr lang="en-US" dirty="0" smtClean="0"/>
              <a:t>% report the subjective status</a:t>
            </a:r>
            <a:r>
              <a:rPr lang="cs-CZ" dirty="0" smtClean="0"/>
              <a:t> in-</a:t>
            </a:r>
            <a:r>
              <a:rPr lang="cs-CZ" dirty="0" err="1" smtClean="0"/>
              <a:t>between</a:t>
            </a:r>
            <a:r>
              <a:rPr lang="en-US" dirty="0" smtClean="0"/>
              <a:t>, 30% as young adult and </a:t>
            </a:r>
            <a:r>
              <a:rPr lang="cs-CZ" dirty="0" smtClean="0"/>
              <a:t>6</a:t>
            </a:r>
            <a:r>
              <a:rPr lang="en-US" dirty="0" smtClean="0"/>
              <a:t>% of respondents</a:t>
            </a:r>
            <a:r>
              <a:rPr lang="cs-CZ" dirty="0" smtClean="0"/>
              <a:t> as adolescent</a:t>
            </a:r>
            <a:r>
              <a:rPr lang="en-US" sz="1400" dirty="0" smtClean="0"/>
              <a:t>.  </a:t>
            </a:r>
            <a:r>
              <a:rPr lang="cs-CZ" sz="1400" dirty="0" err="1" smtClean="0"/>
              <a:t>Age</a:t>
            </a:r>
            <a:r>
              <a:rPr lang="en-US" sz="1400" dirty="0" smtClean="0"/>
              <a:t> </a:t>
            </a:r>
            <a:r>
              <a:rPr lang="cs-CZ" sz="1400" dirty="0" smtClean="0"/>
              <a:t> x </a:t>
            </a:r>
            <a:r>
              <a:rPr lang="en-US" sz="1400" dirty="0" smtClean="0"/>
              <a:t>status ((</a:t>
            </a:r>
            <a:r>
              <a:rPr lang="en-US" sz="1400" i="1" dirty="0" err="1" smtClean="0"/>
              <a:t>χ2</a:t>
            </a:r>
            <a:r>
              <a:rPr lang="en-US" sz="1400" i="1" dirty="0" smtClean="0"/>
              <a:t>  </a:t>
            </a:r>
            <a:r>
              <a:rPr lang="en-US" sz="1400" dirty="0" smtClean="0"/>
              <a:t>(6, </a:t>
            </a:r>
            <a:r>
              <a:rPr lang="en-US" sz="1400" i="1" dirty="0" smtClean="0"/>
              <a:t>N = </a:t>
            </a:r>
            <a:r>
              <a:rPr lang="cs-CZ" sz="1400" i="1" dirty="0" smtClean="0"/>
              <a:t>1 686</a:t>
            </a:r>
            <a:r>
              <a:rPr lang="en-US" sz="1400" dirty="0" smtClean="0"/>
              <a:t>) = </a:t>
            </a:r>
            <a:r>
              <a:rPr lang="cs-CZ" sz="1400" dirty="0" smtClean="0"/>
              <a:t>86</a:t>
            </a:r>
            <a:r>
              <a:rPr lang="en-US" sz="1400" dirty="0" smtClean="0"/>
              <a:t>.</a:t>
            </a:r>
            <a:r>
              <a:rPr lang="cs-CZ" sz="1400" dirty="0" smtClean="0"/>
              <a:t>1</a:t>
            </a:r>
            <a:r>
              <a:rPr lang="en-US" sz="1400" dirty="0" smtClean="0"/>
              <a:t>9</a:t>
            </a:r>
            <a:r>
              <a:rPr lang="cs-CZ" sz="1400" dirty="0" smtClean="0"/>
              <a:t>2; </a:t>
            </a:r>
            <a:r>
              <a:rPr lang="en-US" sz="1400" dirty="0" smtClean="0"/>
              <a:t> </a:t>
            </a:r>
            <a:r>
              <a:rPr lang="en-US" sz="1400" i="1" dirty="0" smtClean="0"/>
              <a:t>p</a:t>
            </a:r>
            <a:r>
              <a:rPr lang="en-US" sz="1400" dirty="0" smtClean="0"/>
              <a:t> &lt; .001). </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457200" y="274638"/>
            <a:ext cx="8229600" cy="850106"/>
          </a:xfrm>
        </p:spPr>
        <p:txBody>
          <a:bodyPr>
            <a:normAutofit fontScale="90000"/>
          </a:bodyPr>
          <a:lstStyle/>
          <a:p>
            <a:r>
              <a:rPr lang="cs-CZ" sz="2200" b="1" dirty="0" err="1" smtClean="0"/>
              <a:t>Highest</a:t>
            </a:r>
            <a:r>
              <a:rPr lang="cs-CZ" sz="2200" b="1" dirty="0" smtClean="0"/>
              <a:t> </a:t>
            </a:r>
            <a:r>
              <a:rPr lang="cs-CZ" sz="2200" b="1" dirty="0" err="1" smtClean="0"/>
              <a:t>educational</a:t>
            </a:r>
            <a:r>
              <a:rPr lang="cs-CZ" sz="2200" b="1" dirty="0" smtClean="0"/>
              <a:t> </a:t>
            </a:r>
            <a:r>
              <a:rPr lang="cs-CZ" sz="2200" b="1" dirty="0" err="1" smtClean="0"/>
              <a:t>attainment</a:t>
            </a:r>
            <a:r>
              <a:rPr lang="cs-CZ" sz="2200" b="1" dirty="0" smtClean="0"/>
              <a:t> x </a:t>
            </a:r>
            <a:r>
              <a:rPr lang="cs-CZ" sz="2200" b="1" dirty="0" err="1" smtClean="0"/>
              <a:t>subjective</a:t>
            </a:r>
            <a:r>
              <a:rPr lang="cs-CZ" sz="2200" b="1" dirty="0" smtClean="0"/>
              <a:t> </a:t>
            </a:r>
            <a:r>
              <a:rPr lang="cs-CZ" sz="2200" b="1" dirty="0" err="1" smtClean="0"/>
              <a:t>developmental</a:t>
            </a:r>
            <a:r>
              <a:rPr lang="cs-CZ" sz="2200" b="1" dirty="0" smtClean="0"/>
              <a:t> status</a:t>
            </a:r>
            <a:br>
              <a:rPr lang="cs-CZ" sz="2200" b="1" dirty="0" smtClean="0"/>
            </a:br>
            <a:r>
              <a:rPr lang="en-US" sz="2200" dirty="0" smtClean="0">
                <a:solidFill>
                  <a:schemeClr val="accent1"/>
                </a:solidFill>
              </a:rPr>
              <a:t> </a:t>
            </a:r>
            <a:r>
              <a:rPr lang="en-US" sz="2200" dirty="0" smtClean="0"/>
              <a:t>feeling</a:t>
            </a:r>
            <a:r>
              <a:rPr lang="cs-CZ" sz="2200" dirty="0" smtClean="0"/>
              <a:t>:</a:t>
            </a:r>
            <a:r>
              <a:rPr lang="en-US" sz="2200" dirty="0" smtClean="0"/>
              <a:t> </a:t>
            </a:r>
            <a:r>
              <a:rPr lang="en-US" sz="2200" dirty="0" smtClean="0">
                <a:solidFill>
                  <a:schemeClr val="accent1"/>
                </a:solidFill>
              </a:rPr>
              <a:t>not adult </a:t>
            </a:r>
            <a:r>
              <a:rPr lang="en-US" sz="2200" dirty="0" smtClean="0"/>
              <a:t>– </a:t>
            </a:r>
            <a:r>
              <a:rPr lang="en-US" sz="2200" dirty="0" smtClean="0">
                <a:solidFill>
                  <a:schemeClr val="accent2"/>
                </a:solidFill>
              </a:rPr>
              <a:t>in</a:t>
            </a:r>
            <a:r>
              <a:rPr lang="cs-CZ" sz="2200" dirty="0" smtClean="0">
                <a:solidFill>
                  <a:schemeClr val="accent2"/>
                </a:solidFill>
              </a:rPr>
              <a:t>-</a:t>
            </a:r>
            <a:r>
              <a:rPr lang="en-US" sz="2200" dirty="0" smtClean="0">
                <a:solidFill>
                  <a:schemeClr val="accent2"/>
                </a:solidFill>
              </a:rPr>
              <a:t>between</a:t>
            </a:r>
            <a:r>
              <a:rPr lang="en-US" sz="2200" dirty="0" smtClean="0"/>
              <a:t> – </a:t>
            </a:r>
            <a:r>
              <a:rPr lang="en-US" sz="2200" dirty="0" smtClean="0">
                <a:solidFill>
                  <a:schemeClr val="accent6"/>
                </a:solidFill>
              </a:rPr>
              <a:t>adult</a:t>
            </a:r>
            <a:r>
              <a:rPr lang="cs-CZ" sz="2200" dirty="0" smtClean="0">
                <a:solidFill>
                  <a:schemeClr val="accent6"/>
                </a:solidFill>
              </a:rPr>
              <a:t/>
            </a:r>
            <a:br>
              <a:rPr lang="cs-CZ" sz="2200" dirty="0" smtClean="0">
                <a:solidFill>
                  <a:schemeClr val="accent6"/>
                </a:solidFill>
              </a:rPr>
            </a:br>
            <a:r>
              <a:rPr lang="en-US" sz="2400" dirty="0" smtClean="0"/>
              <a:t> (percentages within </a:t>
            </a:r>
            <a:r>
              <a:rPr lang="cs-CZ" sz="2400" dirty="0" err="1" smtClean="0"/>
              <a:t>subgroups</a:t>
            </a:r>
            <a:r>
              <a:rPr lang="cs-CZ" sz="2400" dirty="0" smtClean="0"/>
              <a:t> )</a:t>
            </a:r>
            <a:endParaRPr lang="en-US" sz="2200" dirty="0"/>
          </a:p>
        </p:txBody>
      </p:sp>
      <p:graphicFrame>
        <p:nvGraphicFramePr>
          <p:cNvPr id="6" name="Graf 5"/>
          <p:cNvGraphicFramePr/>
          <p:nvPr/>
        </p:nvGraphicFramePr>
        <p:xfrm>
          <a:off x="971600" y="1340768"/>
          <a:ext cx="7200800" cy="3960440"/>
        </p:xfrm>
        <a:graphic>
          <a:graphicData uri="http://schemas.openxmlformats.org/drawingml/2006/chart">
            <c:chart xmlns:c="http://schemas.openxmlformats.org/drawingml/2006/chart" xmlns:r="http://schemas.openxmlformats.org/officeDocument/2006/relationships" r:id="rId2"/>
          </a:graphicData>
        </a:graphic>
      </p:graphicFrame>
      <p:sp>
        <p:nvSpPr>
          <p:cNvPr id="7" name="Obdélník 6"/>
          <p:cNvSpPr/>
          <p:nvPr/>
        </p:nvSpPr>
        <p:spPr>
          <a:xfrm>
            <a:off x="971600" y="5706545"/>
            <a:ext cx="7488832" cy="861774"/>
          </a:xfrm>
          <a:prstGeom prst="rect">
            <a:avLst/>
          </a:prstGeom>
        </p:spPr>
        <p:txBody>
          <a:bodyPr wrap="square">
            <a:spAutoFit/>
          </a:bodyPr>
          <a:lstStyle/>
          <a:p>
            <a:r>
              <a:rPr lang="cs-CZ" dirty="0" smtClean="0"/>
              <a:t>3</a:t>
            </a:r>
            <a:r>
              <a:rPr lang="en-US" dirty="0" smtClean="0"/>
              <a:t>% </a:t>
            </a:r>
            <a:r>
              <a:rPr lang="cs-CZ" dirty="0" smtClean="0"/>
              <a:t> </a:t>
            </a:r>
            <a:r>
              <a:rPr lang="cs-CZ" dirty="0" err="1" smtClean="0"/>
              <a:t>of</a:t>
            </a:r>
            <a:r>
              <a:rPr lang="cs-CZ" dirty="0" smtClean="0"/>
              <a:t>  </a:t>
            </a:r>
            <a:r>
              <a:rPr lang="cs-CZ" dirty="0" err="1" smtClean="0"/>
              <a:t>total</a:t>
            </a:r>
            <a:r>
              <a:rPr lang="cs-CZ" dirty="0" smtClean="0"/>
              <a:t> sample </a:t>
            </a:r>
            <a:r>
              <a:rPr lang="en-US" dirty="0" smtClean="0"/>
              <a:t>report</a:t>
            </a:r>
            <a:r>
              <a:rPr lang="cs-CZ" dirty="0" err="1" smtClean="0"/>
              <a:t>ed</a:t>
            </a:r>
            <a:r>
              <a:rPr lang="cs-CZ" dirty="0" smtClean="0"/>
              <a:t> </a:t>
            </a:r>
            <a:r>
              <a:rPr lang="cs-CZ" dirty="0" err="1" smtClean="0"/>
              <a:t>elementary</a:t>
            </a:r>
            <a:r>
              <a:rPr lang="cs-CZ" dirty="0" smtClean="0"/>
              <a:t> </a:t>
            </a:r>
            <a:r>
              <a:rPr lang="cs-CZ" dirty="0" err="1" smtClean="0"/>
              <a:t>education</a:t>
            </a:r>
            <a:r>
              <a:rPr lang="cs-CZ" dirty="0" smtClean="0"/>
              <a:t>,  73% </a:t>
            </a:r>
            <a:r>
              <a:rPr lang="cs-CZ" dirty="0" err="1" smtClean="0"/>
              <a:t>high</a:t>
            </a:r>
            <a:r>
              <a:rPr lang="cs-CZ" dirty="0" smtClean="0"/>
              <a:t> </a:t>
            </a:r>
            <a:r>
              <a:rPr lang="cs-CZ" dirty="0" err="1" smtClean="0"/>
              <a:t>education</a:t>
            </a:r>
            <a:r>
              <a:rPr lang="cs-CZ" dirty="0" smtClean="0"/>
              <a:t>,</a:t>
            </a:r>
          </a:p>
          <a:p>
            <a:r>
              <a:rPr lang="cs-CZ" dirty="0" smtClean="0"/>
              <a:t>24%  </a:t>
            </a:r>
            <a:r>
              <a:rPr lang="cs-CZ" dirty="0" err="1" smtClean="0"/>
              <a:t>graduated</a:t>
            </a:r>
            <a:r>
              <a:rPr lang="cs-CZ" dirty="0" smtClean="0"/>
              <a:t> college</a:t>
            </a:r>
          </a:p>
          <a:p>
            <a:pPr algn="r"/>
            <a:r>
              <a:rPr lang="cs-CZ" sz="1400" dirty="0" err="1" smtClean="0"/>
              <a:t>Education</a:t>
            </a:r>
            <a:r>
              <a:rPr lang="en-US" sz="1400" dirty="0" smtClean="0"/>
              <a:t> </a:t>
            </a:r>
            <a:r>
              <a:rPr lang="cs-CZ" sz="1400" dirty="0" smtClean="0"/>
              <a:t> x </a:t>
            </a:r>
            <a:r>
              <a:rPr lang="en-US" sz="1400" dirty="0" smtClean="0"/>
              <a:t>status ((</a:t>
            </a:r>
            <a:r>
              <a:rPr lang="en-US" sz="1400" i="1" dirty="0" err="1" smtClean="0"/>
              <a:t>χ2</a:t>
            </a:r>
            <a:r>
              <a:rPr lang="en-US" sz="1400" i="1" dirty="0" smtClean="0"/>
              <a:t>  </a:t>
            </a:r>
            <a:r>
              <a:rPr lang="en-US" sz="1400" dirty="0" smtClean="0"/>
              <a:t>(</a:t>
            </a:r>
            <a:r>
              <a:rPr lang="cs-CZ" sz="1400" dirty="0" smtClean="0"/>
              <a:t>4</a:t>
            </a:r>
            <a:r>
              <a:rPr lang="en-US" sz="1400" dirty="0" smtClean="0"/>
              <a:t>, </a:t>
            </a:r>
            <a:r>
              <a:rPr lang="en-US" sz="1400" i="1" dirty="0" smtClean="0"/>
              <a:t>N = </a:t>
            </a:r>
            <a:r>
              <a:rPr lang="cs-CZ" sz="1400" i="1" dirty="0" smtClean="0"/>
              <a:t>1 681</a:t>
            </a:r>
            <a:r>
              <a:rPr lang="en-US" sz="1400" dirty="0" smtClean="0"/>
              <a:t>) = </a:t>
            </a:r>
            <a:r>
              <a:rPr lang="cs-CZ" sz="1400" dirty="0" smtClean="0"/>
              <a:t>52</a:t>
            </a:r>
            <a:r>
              <a:rPr lang="en-US" sz="1400" dirty="0" smtClean="0"/>
              <a:t>.</a:t>
            </a:r>
            <a:r>
              <a:rPr lang="cs-CZ" sz="1400" dirty="0" smtClean="0"/>
              <a:t>631; </a:t>
            </a:r>
            <a:r>
              <a:rPr lang="en-US" sz="1400" dirty="0" smtClean="0"/>
              <a:t> </a:t>
            </a:r>
            <a:r>
              <a:rPr lang="en-US" sz="1400" i="1" dirty="0" smtClean="0"/>
              <a:t>p</a:t>
            </a:r>
            <a:r>
              <a:rPr lang="en-US" sz="1400" dirty="0" smtClean="0"/>
              <a:t> &lt; .001). </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000" b="1" dirty="0" err="1" smtClean="0"/>
              <a:t>Employment</a:t>
            </a:r>
            <a:r>
              <a:rPr lang="cs-CZ" sz="2000" b="1" dirty="0" smtClean="0"/>
              <a:t> status  x  </a:t>
            </a:r>
            <a:r>
              <a:rPr lang="cs-CZ" sz="2000" b="1" dirty="0" err="1" smtClean="0"/>
              <a:t>subjective</a:t>
            </a:r>
            <a:r>
              <a:rPr lang="cs-CZ" sz="2000" b="1" dirty="0" smtClean="0"/>
              <a:t> </a:t>
            </a:r>
            <a:r>
              <a:rPr lang="cs-CZ" sz="2000" b="1" dirty="0" err="1" smtClean="0"/>
              <a:t>developmental</a:t>
            </a:r>
            <a:r>
              <a:rPr lang="cs-CZ" sz="2000" b="1" dirty="0" smtClean="0"/>
              <a:t> status</a:t>
            </a:r>
            <a:br>
              <a:rPr lang="cs-CZ" sz="2000" b="1" dirty="0" smtClean="0"/>
            </a:br>
            <a:r>
              <a:rPr lang="en-US" sz="2000" dirty="0" smtClean="0"/>
              <a:t> feeling</a:t>
            </a:r>
            <a:r>
              <a:rPr lang="cs-CZ" sz="2000" dirty="0" smtClean="0"/>
              <a:t>:</a:t>
            </a:r>
            <a:r>
              <a:rPr lang="en-US" sz="2000" dirty="0" smtClean="0">
                <a:solidFill>
                  <a:schemeClr val="accent1"/>
                </a:solidFill>
              </a:rPr>
              <a:t> not adult </a:t>
            </a:r>
            <a:r>
              <a:rPr lang="en-US" sz="2000" dirty="0" smtClean="0"/>
              <a:t>– </a:t>
            </a:r>
            <a:r>
              <a:rPr lang="en-US" sz="2000" dirty="0" smtClean="0">
                <a:solidFill>
                  <a:schemeClr val="accent2"/>
                </a:solidFill>
              </a:rPr>
              <a:t>in</a:t>
            </a:r>
            <a:r>
              <a:rPr lang="cs-CZ" sz="2000" dirty="0" smtClean="0">
                <a:solidFill>
                  <a:schemeClr val="accent2"/>
                </a:solidFill>
              </a:rPr>
              <a:t>-</a:t>
            </a:r>
            <a:r>
              <a:rPr lang="en-US" sz="2000" dirty="0" smtClean="0">
                <a:solidFill>
                  <a:schemeClr val="accent2"/>
                </a:solidFill>
              </a:rPr>
              <a:t>between</a:t>
            </a:r>
            <a:r>
              <a:rPr lang="en-US" sz="2000" dirty="0" smtClean="0"/>
              <a:t> – </a:t>
            </a:r>
            <a:r>
              <a:rPr lang="en-US" sz="2000" dirty="0" smtClean="0">
                <a:solidFill>
                  <a:schemeClr val="accent6"/>
                </a:solidFill>
              </a:rPr>
              <a:t>adult</a:t>
            </a:r>
            <a:r>
              <a:rPr lang="cs-CZ" sz="2000" dirty="0" smtClean="0">
                <a:solidFill>
                  <a:schemeClr val="accent6"/>
                </a:solidFill>
              </a:rPr>
              <a:t/>
            </a:r>
            <a:br>
              <a:rPr lang="cs-CZ" sz="2000" dirty="0" smtClean="0">
                <a:solidFill>
                  <a:schemeClr val="accent6"/>
                </a:solidFill>
              </a:rPr>
            </a:br>
            <a:r>
              <a:rPr lang="en-US" sz="2000" dirty="0" smtClean="0"/>
              <a:t> (percentages within groups</a:t>
            </a:r>
            <a:r>
              <a:rPr lang="cs-CZ" sz="2000" dirty="0" smtClean="0"/>
              <a:t> </a:t>
            </a:r>
            <a:r>
              <a:rPr lang="cs-CZ" sz="2000" dirty="0" err="1" smtClean="0"/>
              <a:t>within</a:t>
            </a:r>
            <a:r>
              <a:rPr lang="cs-CZ" sz="2000" dirty="0" smtClean="0"/>
              <a:t> </a:t>
            </a:r>
            <a:r>
              <a:rPr lang="cs-CZ" sz="2000" dirty="0" err="1" smtClean="0"/>
              <a:t>the</a:t>
            </a:r>
            <a:r>
              <a:rPr lang="cs-CZ" sz="2000" dirty="0" smtClean="0"/>
              <a:t> </a:t>
            </a:r>
            <a:r>
              <a:rPr lang="cs-CZ" sz="2000" dirty="0" err="1" smtClean="0"/>
              <a:t>same</a:t>
            </a:r>
            <a:r>
              <a:rPr lang="cs-CZ" sz="2000" dirty="0" smtClean="0"/>
              <a:t> </a:t>
            </a:r>
            <a:r>
              <a:rPr lang="cs-CZ" sz="2000" dirty="0" err="1" smtClean="0"/>
              <a:t>employment</a:t>
            </a:r>
            <a:r>
              <a:rPr lang="cs-CZ" sz="2000" dirty="0" smtClean="0"/>
              <a:t>  status)</a:t>
            </a:r>
            <a:endParaRPr lang="en-US" sz="2000" dirty="0"/>
          </a:p>
        </p:txBody>
      </p:sp>
      <p:graphicFrame>
        <p:nvGraphicFramePr>
          <p:cNvPr id="3" name="Graf 2"/>
          <p:cNvGraphicFramePr/>
          <p:nvPr/>
        </p:nvGraphicFramePr>
        <p:xfrm>
          <a:off x="1043608" y="1556792"/>
          <a:ext cx="6768752" cy="3816424"/>
        </p:xfrm>
        <a:graphic>
          <a:graphicData uri="http://schemas.openxmlformats.org/drawingml/2006/chart">
            <c:chart xmlns:c="http://schemas.openxmlformats.org/drawingml/2006/chart" xmlns:r="http://schemas.openxmlformats.org/officeDocument/2006/relationships" r:id="rId2"/>
          </a:graphicData>
        </a:graphic>
      </p:graphicFrame>
      <p:sp>
        <p:nvSpPr>
          <p:cNvPr id="4" name="Obdélník 3"/>
          <p:cNvSpPr/>
          <p:nvPr/>
        </p:nvSpPr>
        <p:spPr>
          <a:xfrm>
            <a:off x="683568" y="5805264"/>
            <a:ext cx="7632848" cy="523220"/>
          </a:xfrm>
          <a:prstGeom prst="rect">
            <a:avLst/>
          </a:prstGeom>
        </p:spPr>
        <p:txBody>
          <a:bodyPr wrap="square">
            <a:spAutoFit/>
          </a:bodyPr>
          <a:lstStyle/>
          <a:p>
            <a:r>
              <a:rPr lang="cs-CZ" sz="1400" dirty="0" err="1" smtClean="0"/>
              <a:t>Total</a:t>
            </a:r>
            <a:r>
              <a:rPr lang="cs-CZ" sz="1400" dirty="0" smtClean="0"/>
              <a:t> sample:  70%  </a:t>
            </a:r>
            <a:r>
              <a:rPr lang="cs-CZ" sz="1400" dirty="0" err="1" smtClean="0"/>
              <a:t>students</a:t>
            </a:r>
            <a:r>
              <a:rPr lang="cs-CZ" sz="1400" dirty="0" smtClean="0"/>
              <a:t>, 21% </a:t>
            </a:r>
            <a:r>
              <a:rPr lang="cs-CZ" sz="1400" dirty="0" err="1" smtClean="0"/>
              <a:t>working</a:t>
            </a:r>
            <a:r>
              <a:rPr lang="cs-CZ" sz="1400" dirty="0" smtClean="0"/>
              <a:t> </a:t>
            </a:r>
            <a:r>
              <a:rPr lang="cs-CZ" sz="1400" dirty="0" err="1" smtClean="0"/>
              <a:t>students</a:t>
            </a:r>
            <a:r>
              <a:rPr lang="cs-CZ" sz="1400" dirty="0" smtClean="0"/>
              <a:t>, 9% </a:t>
            </a:r>
            <a:r>
              <a:rPr lang="cs-CZ" sz="1400" dirty="0" err="1" smtClean="0"/>
              <a:t>working</a:t>
            </a:r>
            <a:r>
              <a:rPr lang="cs-CZ" sz="1400" dirty="0" smtClean="0"/>
              <a:t> </a:t>
            </a:r>
            <a:r>
              <a:rPr lang="cs-CZ" sz="1400" dirty="0" err="1" smtClean="0"/>
              <a:t>young</a:t>
            </a:r>
            <a:r>
              <a:rPr lang="cs-CZ" sz="1400" dirty="0" smtClean="0"/>
              <a:t> </a:t>
            </a:r>
            <a:r>
              <a:rPr lang="cs-CZ" sz="1400" dirty="0" err="1" smtClean="0"/>
              <a:t>people</a:t>
            </a:r>
            <a:endParaRPr lang="cs-CZ" sz="1400" dirty="0" smtClean="0"/>
          </a:p>
          <a:p>
            <a:r>
              <a:rPr lang="cs-CZ" sz="1400" dirty="0" err="1" smtClean="0"/>
              <a:t>Employment</a:t>
            </a:r>
            <a:r>
              <a:rPr lang="cs-CZ" sz="1400" dirty="0" smtClean="0"/>
              <a:t>  x </a:t>
            </a:r>
            <a:r>
              <a:rPr lang="en-US" sz="1400" dirty="0" smtClean="0"/>
              <a:t>status ((</a:t>
            </a:r>
            <a:r>
              <a:rPr lang="en-US" sz="1400" i="1" dirty="0" err="1" smtClean="0"/>
              <a:t>χ2</a:t>
            </a:r>
            <a:r>
              <a:rPr lang="en-US" sz="1400" i="1" dirty="0" smtClean="0"/>
              <a:t>  </a:t>
            </a:r>
            <a:r>
              <a:rPr lang="en-US" sz="1400" dirty="0" smtClean="0"/>
              <a:t>(</a:t>
            </a:r>
            <a:r>
              <a:rPr lang="cs-CZ" sz="1400" dirty="0" smtClean="0"/>
              <a:t>4</a:t>
            </a:r>
            <a:r>
              <a:rPr lang="en-US" sz="1400" dirty="0" smtClean="0"/>
              <a:t>, </a:t>
            </a:r>
            <a:r>
              <a:rPr lang="en-US" sz="1400" i="1" dirty="0" smtClean="0"/>
              <a:t>N = </a:t>
            </a:r>
            <a:r>
              <a:rPr lang="cs-CZ" sz="1400" i="1" dirty="0" smtClean="0"/>
              <a:t>1 681</a:t>
            </a:r>
            <a:r>
              <a:rPr lang="en-US" sz="1400" dirty="0" smtClean="0"/>
              <a:t>) = </a:t>
            </a:r>
            <a:r>
              <a:rPr lang="cs-CZ" sz="1400" dirty="0" smtClean="0"/>
              <a:t>35.61</a:t>
            </a:r>
            <a:r>
              <a:rPr lang="en-US" sz="1400" dirty="0" smtClean="0"/>
              <a:t>.</a:t>
            </a:r>
            <a:r>
              <a:rPr lang="cs-CZ" sz="1400" dirty="0" smtClean="0"/>
              <a:t>; </a:t>
            </a:r>
            <a:r>
              <a:rPr lang="en-US" sz="1400" dirty="0" smtClean="0"/>
              <a:t> </a:t>
            </a:r>
            <a:r>
              <a:rPr lang="en-US" sz="1400" i="1" dirty="0" smtClean="0"/>
              <a:t>p</a:t>
            </a:r>
            <a:r>
              <a:rPr lang="en-US" sz="1400" dirty="0" smtClean="0"/>
              <a:t> &lt; .001). </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000" b="1" dirty="0" err="1" smtClean="0"/>
              <a:t>Partnership</a:t>
            </a:r>
            <a:r>
              <a:rPr lang="cs-CZ" sz="2000" b="1" dirty="0" smtClean="0"/>
              <a:t>  x  </a:t>
            </a:r>
            <a:r>
              <a:rPr lang="cs-CZ" sz="2000" b="1" dirty="0" err="1" smtClean="0"/>
              <a:t>subjective</a:t>
            </a:r>
            <a:r>
              <a:rPr lang="cs-CZ" sz="2000" b="1" dirty="0" smtClean="0"/>
              <a:t> </a:t>
            </a:r>
            <a:r>
              <a:rPr lang="cs-CZ" sz="2000" b="1" dirty="0" err="1" smtClean="0"/>
              <a:t>developmental</a:t>
            </a:r>
            <a:r>
              <a:rPr lang="cs-CZ" sz="2000" b="1" dirty="0" smtClean="0"/>
              <a:t> status</a:t>
            </a:r>
            <a:br>
              <a:rPr lang="cs-CZ" sz="2000" b="1" dirty="0" smtClean="0"/>
            </a:br>
            <a:r>
              <a:rPr lang="en-US" sz="2000" dirty="0" smtClean="0"/>
              <a:t> feeling</a:t>
            </a:r>
            <a:r>
              <a:rPr lang="cs-CZ" sz="2000" dirty="0" smtClean="0"/>
              <a:t>:</a:t>
            </a:r>
            <a:r>
              <a:rPr lang="en-US" sz="2000" dirty="0" smtClean="0"/>
              <a:t> </a:t>
            </a:r>
            <a:r>
              <a:rPr lang="en-US" sz="2000" dirty="0" smtClean="0">
                <a:solidFill>
                  <a:schemeClr val="accent1"/>
                </a:solidFill>
              </a:rPr>
              <a:t>not adult </a:t>
            </a:r>
            <a:r>
              <a:rPr lang="en-US" sz="2000" dirty="0" smtClean="0"/>
              <a:t>– </a:t>
            </a:r>
            <a:r>
              <a:rPr lang="en-US" sz="2000" dirty="0" smtClean="0">
                <a:solidFill>
                  <a:schemeClr val="accent2"/>
                </a:solidFill>
              </a:rPr>
              <a:t>in</a:t>
            </a:r>
            <a:r>
              <a:rPr lang="cs-CZ" sz="2000" dirty="0" smtClean="0">
                <a:solidFill>
                  <a:schemeClr val="accent2"/>
                </a:solidFill>
              </a:rPr>
              <a:t>-</a:t>
            </a:r>
            <a:r>
              <a:rPr lang="en-US" sz="2000" dirty="0" smtClean="0">
                <a:solidFill>
                  <a:schemeClr val="accent2"/>
                </a:solidFill>
              </a:rPr>
              <a:t>between</a:t>
            </a:r>
            <a:r>
              <a:rPr lang="en-US" sz="2000" dirty="0" smtClean="0"/>
              <a:t> – </a:t>
            </a:r>
            <a:r>
              <a:rPr lang="en-US" sz="2000" dirty="0" smtClean="0">
                <a:solidFill>
                  <a:schemeClr val="accent6"/>
                </a:solidFill>
              </a:rPr>
              <a:t>adult</a:t>
            </a:r>
            <a:r>
              <a:rPr lang="cs-CZ" sz="2000" dirty="0" smtClean="0">
                <a:solidFill>
                  <a:schemeClr val="accent6"/>
                </a:solidFill>
              </a:rPr>
              <a:t/>
            </a:r>
            <a:br>
              <a:rPr lang="cs-CZ" sz="2000" dirty="0" smtClean="0">
                <a:solidFill>
                  <a:schemeClr val="accent6"/>
                </a:solidFill>
              </a:rPr>
            </a:br>
            <a:r>
              <a:rPr lang="en-US" sz="2000" dirty="0" smtClean="0"/>
              <a:t> (percentages within </a:t>
            </a:r>
            <a:r>
              <a:rPr lang="cs-CZ" sz="2000" dirty="0" smtClean="0"/>
              <a:t>sub</a:t>
            </a:r>
            <a:r>
              <a:rPr lang="en-US" sz="2000" dirty="0" smtClean="0"/>
              <a:t>groups</a:t>
            </a:r>
            <a:r>
              <a:rPr lang="cs-CZ" sz="2000" dirty="0" smtClean="0"/>
              <a:t> </a:t>
            </a:r>
            <a:r>
              <a:rPr lang="cs-CZ" sz="2000" dirty="0" err="1" smtClean="0"/>
              <a:t>of</a:t>
            </a:r>
            <a:r>
              <a:rPr lang="cs-CZ" sz="2000" dirty="0" smtClean="0"/>
              <a:t> </a:t>
            </a:r>
            <a:r>
              <a:rPr lang="cs-CZ" sz="2000" dirty="0" err="1" smtClean="0"/>
              <a:t>partnership</a:t>
            </a:r>
            <a:r>
              <a:rPr lang="cs-CZ" sz="2000" dirty="0" smtClean="0"/>
              <a:t>)</a:t>
            </a:r>
            <a:endParaRPr lang="en-US" sz="2000" dirty="0"/>
          </a:p>
        </p:txBody>
      </p:sp>
      <p:graphicFrame>
        <p:nvGraphicFramePr>
          <p:cNvPr id="3" name="Graf 2"/>
          <p:cNvGraphicFramePr/>
          <p:nvPr/>
        </p:nvGraphicFramePr>
        <p:xfrm>
          <a:off x="971600" y="1700808"/>
          <a:ext cx="7056784" cy="4176464"/>
        </p:xfrm>
        <a:graphic>
          <a:graphicData uri="http://schemas.openxmlformats.org/drawingml/2006/chart">
            <c:chart xmlns:c="http://schemas.openxmlformats.org/drawingml/2006/chart" xmlns:r="http://schemas.openxmlformats.org/officeDocument/2006/relationships" r:id="rId2"/>
          </a:graphicData>
        </a:graphic>
      </p:graphicFrame>
      <p:sp>
        <p:nvSpPr>
          <p:cNvPr id="4" name="Obdélník 3"/>
          <p:cNvSpPr/>
          <p:nvPr/>
        </p:nvSpPr>
        <p:spPr>
          <a:xfrm>
            <a:off x="683568" y="6021288"/>
            <a:ext cx="7992888" cy="523220"/>
          </a:xfrm>
          <a:prstGeom prst="rect">
            <a:avLst/>
          </a:prstGeom>
        </p:spPr>
        <p:txBody>
          <a:bodyPr wrap="square">
            <a:spAutoFit/>
          </a:bodyPr>
          <a:lstStyle/>
          <a:p>
            <a:r>
              <a:rPr lang="cs-CZ" sz="1400" dirty="0" err="1" smtClean="0"/>
              <a:t>Total</a:t>
            </a:r>
            <a:r>
              <a:rPr lang="cs-CZ" sz="1400" dirty="0" smtClean="0"/>
              <a:t> sample:  42% </a:t>
            </a:r>
            <a:r>
              <a:rPr lang="cs-CZ" sz="1400" dirty="0" err="1" smtClean="0"/>
              <a:t>without</a:t>
            </a:r>
            <a:r>
              <a:rPr lang="cs-CZ" sz="1400" dirty="0" smtClean="0"/>
              <a:t> partner, 37% </a:t>
            </a:r>
            <a:r>
              <a:rPr lang="cs-CZ" sz="1400" dirty="0" err="1" smtClean="0"/>
              <a:t>with</a:t>
            </a:r>
            <a:r>
              <a:rPr lang="cs-CZ" sz="1400" dirty="0" smtClean="0"/>
              <a:t> partner, 19% </a:t>
            </a:r>
            <a:r>
              <a:rPr lang="cs-CZ" sz="1400" dirty="0" err="1" smtClean="0"/>
              <a:t>living</a:t>
            </a:r>
            <a:r>
              <a:rPr lang="cs-CZ" sz="1400" dirty="0" smtClean="0"/>
              <a:t> </a:t>
            </a:r>
            <a:r>
              <a:rPr lang="cs-CZ" sz="1400" dirty="0" err="1" smtClean="0"/>
              <a:t>with</a:t>
            </a:r>
            <a:r>
              <a:rPr lang="cs-CZ" sz="1400" dirty="0" smtClean="0"/>
              <a:t> partner,  3% </a:t>
            </a:r>
            <a:r>
              <a:rPr lang="cs-CZ" sz="1400" dirty="0" err="1" smtClean="0"/>
              <a:t>married</a:t>
            </a:r>
            <a:endParaRPr lang="cs-CZ" sz="1400" dirty="0" smtClean="0"/>
          </a:p>
          <a:p>
            <a:r>
              <a:rPr lang="cs-CZ" sz="1400" dirty="0" err="1" smtClean="0"/>
              <a:t>Partnership</a:t>
            </a:r>
            <a:r>
              <a:rPr lang="cs-CZ" sz="1400" dirty="0" smtClean="0"/>
              <a:t>  x </a:t>
            </a:r>
            <a:r>
              <a:rPr lang="cs-CZ" sz="1400" dirty="0" err="1" smtClean="0"/>
              <a:t>developmental</a:t>
            </a:r>
            <a:r>
              <a:rPr lang="cs-CZ" sz="1400" dirty="0" smtClean="0"/>
              <a:t> status</a:t>
            </a:r>
            <a:r>
              <a:rPr lang="en-US" sz="1400" dirty="0" smtClean="0"/>
              <a:t> ((</a:t>
            </a:r>
            <a:r>
              <a:rPr lang="en-US" sz="1400" i="1" dirty="0" err="1" smtClean="0"/>
              <a:t>χ2</a:t>
            </a:r>
            <a:r>
              <a:rPr lang="en-US" sz="1400" i="1" dirty="0" smtClean="0"/>
              <a:t>  </a:t>
            </a:r>
            <a:r>
              <a:rPr lang="en-US" sz="1400" dirty="0" smtClean="0"/>
              <a:t>(</a:t>
            </a:r>
            <a:r>
              <a:rPr lang="cs-CZ" sz="1400" dirty="0" smtClean="0"/>
              <a:t>6</a:t>
            </a:r>
            <a:r>
              <a:rPr lang="en-US" sz="1400" dirty="0" smtClean="0"/>
              <a:t>, </a:t>
            </a:r>
            <a:r>
              <a:rPr lang="en-US" sz="1400" i="1" dirty="0" smtClean="0"/>
              <a:t>N = </a:t>
            </a:r>
            <a:r>
              <a:rPr lang="cs-CZ" sz="1400" i="1" dirty="0" smtClean="0"/>
              <a:t>1 675</a:t>
            </a:r>
            <a:r>
              <a:rPr lang="en-US" sz="1400" dirty="0" smtClean="0"/>
              <a:t>) = </a:t>
            </a:r>
            <a:r>
              <a:rPr lang="cs-CZ" sz="1400" dirty="0" smtClean="0"/>
              <a:t>75.912</a:t>
            </a:r>
            <a:r>
              <a:rPr lang="en-US" sz="1400" dirty="0" smtClean="0"/>
              <a:t>.</a:t>
            </a:r>
            <a:r>
              <a:rPr lang="cs-CZ" sz="1400" dirty="0" smtClean="0"/>
              <a:t>; </a:t>
            </a:r>
            <a:r>
              <a:rPr lang="en-US" sz="1400" dirty="0" smtClean="0"/>
              <a:t> </a:t>
            </a:r>
            <a:r>
              <a:rPr lang="en-US" sz="1400" i="1" dirty="0" smtClean="0"/>
              <a:t>p</a:t>
            </a:r>
            <a:r>
              <a:rPr lang="en-US" sz="1400" dirty="0" smtClean="0"/>
              <a:t> &lt; .001). </a:t>
            </a:r>
            <a:endParaRPr lang="en-US" sz="1400"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1175</TotalTime>
  <Words>980</Words>
  <Application>Microsoft Macintosh PowerPoint</Application>
  <PresentationFormat>On-screen Show (4:3)</PresentationFormat>
  <Paragraphs>76</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Motiv sady Office</vt:lpstr>
      <vt:lpstr>Czech emerging adults</vt:lpstr>
      <vt:lpstr>What is special about Czech emerging adults? </vt:lpstr>
      <vt:lpstr>What is special about Czech emerging adults?</vt:lpstr>
      <vt:lpstr>What is special about Czech emerging adults?</vt:lpstr>
      <vt:lpstr> Study I: Subjective developmental status </vt:lpstr>
      <vt:lpstr>Subjective developmental status: feeling: not adult – in-between – adult (percentages within age groups)</vt:lpstr>
      <vt:lpstr>Highest educational attainment x subjective developmental status  feeling: not adult – in-between – adult  (percentages within subgroups )</vt:lpstr>
      <vt:lpstr>Employment status  x  subjective developmental status  feeling: not adult – in-between – adult  (percentages within groups within the same employment  status)</vt:lpstr>
      <vt:lpstr>Partnership  x  subjective developmental status  feeling: not adult – in-between – adult  (percentages within subgroups of partnership)</vt:lpstr>
      <vt:lpstr>Financial support x  subjective developmental status  feeling: not adult – in-between – adult  (percentages within subgroups) </vt:lpstr>
      <vt:lpstr>Housing x  subjective developmental status  feeling: not adult – in-between – adult  (percentages within subgroups) </vt:lpstr>
      <vt:lpstr>Summary I</vt:lpstr>
    </vt:vector>
  </TitlesOfParts>
  <Company>FSS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commitments and autonomy of young Czechs</dc:title>
  <dc:creator>PM</dc:creator>
  <cp:lastModifiedBy>Petra Ticha</cp:lastModifiedBy>
  <cp:revision>39</cp:revision>
  <dcterms:created xsi:type="dcterms:W3CDTF">2013-07-07T11:10:08Z</dcterms:created>
  <dcterms:modified xsi:type="dcterms:W3CDTF">2015-04-15T16:03:36Z</dcterms:modified>
</cp:coreProperties>
</file>