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0" r:id="rId4"/>
    <p:sldId id="325" r:id="rId5"/>
    <p:sldId id="359" r:id="rId6"/>
    <p:sldId id="378" r:id="rId7"/>
    <p:sldId id="370" r:id="rId8"/>
    <p:sldId id="361" r:id="rId9"/>
    <p:sldId id="362" r:id="rId10"/>
    <p:sldId id="360" r:id="rId11"/>
    <p:sldId id="336" r:id="rId12"/>
    <p:sldId id="335" r:id="rId13"/>
    <p:sldId id="364" r:id="rId14"/>
    <p:sldId id="376" r:id="rId15"/>
    <p:sldId id="365" r:id="rId16"/>
    <p:sldId id="367" r:id="rId17"/>
    <p:sldId id="369" r:id="rId18"/>
    <p:sldId id="371" r:id="rId19"/>
    <p:sldId id="377" r:id="rId20"/>
    <p:sldId id="372" r:id="rId21"/>
    <p:sldId id="373" r:id="rId22"/>
    <p:sldId id="374" r:id="rId23"/>
    <p:sldId id="375" r:id="rId24"/>
    <p:sldId id="334" r:id="rId25"/>
    <p:sldId id="338" r:id="rId26"/>
    <p:sldId id="343" r:id="rId27"/>
    <p:sldId id="346" r:id="rId28"/>
    <p:sldId id="347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36F"/>
    <a:srgbClr val="247BA0"/>
    <a:srgbClr val="AF4248"/>
    <a:srgbClr val="6C6753"/>
    <a:srgbClr val="004455"/>
    <a:srgbClr val="67CAF2"/>
    <a:srgbClr val="E73D3D"/>
    <a:srgbClr val="FFD94F"/>
    <a:srgbClr val="000000"/>
    <a:srgbClr val="1A9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5" autoAdjust="0"/>
  </p:normalViewPr>
  <p:slideViewPr>
    <p:cSldViewPr>
      <p:cViewPr>
        <p:scale>
          <a:sx n="75" d="100"/>
          <a:sy n="75" d="100"/>
        </p:scale>
        <p:origin x="-1507" y="-70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4227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Prokop\AppData\Local\Microsoft\Windows\Temporary%20Internet%20Files\Content.Outlook\OMQP5Q7F\UNDP_Roma_Study_PUJCKY_v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25839793281635E-2"/>
          <c:y val="7.9616153760693253E-2"/>
          <c:w val="0.94317291128337644"/>
          <c:h val="0.59195574130107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Všichni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List1!$B$2</c:f>
              <c:numCache>
                <c:formatCode>####.0%</c:formatCode>
                <c:ptCount val="1"/>
                <c:pt idx="0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4-4AD6-9C1A-8440CE95534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Samoživitel(ka)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List1!$B$3</c:f>
              <c:numCache>
                <c:formatCode>###0.0%</c:formatCode>
                <c:ptCount val="1"/>
                <c:pt idx="0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4-4AD6-9C1A-8440CE95534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Rodiče 1-2 děti</c:v>
                </c:pt>
              </c:strCache>
            </c:strRef>
          </c:tx>
          <c:spPr>
            <a:solidFill>
              <a:srgbClr val="1A936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List1!$B$4</c:f>
              <c:numCache>
                <c:formatCode>###0.0%</c:formatCode>
                <c:ptCount val="1"/>
                <c:pt idx="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E4-4AD6-9C1A-8440CE95534D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Rodiče 3+ děti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List1!$B$5</c:f>
              <c:numCache>
                <c:formatCode>###0.0%</c:formatCode>
                <c:ptCount val="1"/>
                <c:pt idx="0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6-4C6B-BE80-BEAA06CA31A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Dva důchodci</c:v>
                </c:pt>
              </c:strCache>
            </c:strRef>
          </c:tx>
          <c:spPr>
            <a:solidFill>
              <a:srgbClr val="1A936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List1!$B$6</c:f>
              <c:numCache>
                <c:formatCode>###0.0%</c:formatCode>
                <c:ptCount val="1"/>
                <c:pt idx="0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6-4C6B-BE80-BEAA06CA31AE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Sám důchodce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List1!$B$7</c:f>
              <c:numCache>
                <c:formatCode>###0.0%</c:formatCode>
                <c:ptCount val="1"/>
                <c:pt idx="0">
                  <c:v>0.45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40"/>
        <c:axId val="221128576"/>
        <c:axId val="221130112"/>
      </c:barChart>
      <c:catAx>
        <c:axId val="22112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130112"/>
        <c:crosses val="autoZero"/>
        <c:auto val="1"/>
        <c:lblAlgn val="ctr"/>
        <c:lblOffset val="100"/>
        <c:noMultiLvlLbl val="0"/>
      </c:catAx>
      <c:valAx>
        <c:axId val="221130112"/>
        <c:scaling>
          <c:orientation val="minMax"/>
        </c:scaling>
        <c:delete val="1"/>
        <c:axPos val="l"/>
        <c:numFmt formatCode="####.0%" sourceLinked="1"/>
        <c:majorTickMark val="none"/>
        <c:minorTickMark val="none"/>
        <c:tickLblPos val="nextTo"/>
        <c:crossAx val="2211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22222222222224E-2"/>
          <c:y val="0.76319815227501953"/>
          <c:w val="0.96527777777777779"/>
          <c:h val="7.076882525035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91048167188226E-3"/>
          <c:y val="0.16977628196149236"/>
          <c:w val="0.97118548692127837"/>
          <c:h val="0.70625509415150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méně než 8 %  lidí v exekuci v obci</c:v>
                </c:pt>
              </c:strCache>
            </c:strRef>
          </c:tx>
          <c:spPr>
            <a:solidFill>
              <a:srgbClr val="AF4248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2A-411D-96AC-B37F4872B7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2A-411D-96AC-B37F4872B7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2A-411D-96AC-B37F4872B7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2A-411D-96AC-B37F4872B7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2A-411D-96AC-B37F4872B7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72A-411D-96AC-B37F4872B78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C4F-47C4-BB15-E82D4E3BC24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C4F-47C4-BB15-E82D4E3BC24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C4F-47C4-BB15-E82D4E3BC24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4C4F-47C4-BB15-E82D4E3BC24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4C4F-47C4-BB15-E82D4E3BC24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4C4F-47C4-BB15-E82D4E3BC2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Miloš Zeman</c:v>
                </c:pt>
                <c:pt idx="1">
                  <c:v>Jiří Drahoš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49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2A-411D-96AC-B37F4872B78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více než 8 % lidí v exekuci v obci</c:v>
                </c:pt>
              </c:strCache>
            </c:strRef>
          </c:tx>
          <c:spPr>
            <a:solidFill>
              <a:srgbClr val="247B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4C4F-47C4-BB15-E82D4E3BC24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4C4F-47C4-BB15-E82D4E3BC24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4C4F-47C4-BB15-E82D4E3BC24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4C4F-47C4-BB15-E82D4E3BC24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C4F-47C4-BB15-E82D4E3BC24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4C4F-47C4-BB15-E82D4E3BC24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4C4F-47C4-BB15-E82D4E3BC24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4C4F-47C4-BB15-E82D4E3BC24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4C4F-47C4-BB15-E82D4E3BC24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4C4F-47C4-BB15-E82D4E3BC24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4C4F-47C4-BB15-E82D4E3BC24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4C4F-47C4-BB15-E82D4E3BC2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Miloš Zeman</c:v>
                </c:pt>
                <c:pt idx="1">
                  <c:v>Jiří Drahoš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4C4F-47C4-BB15-E82D4E3BC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2315136"/>
        <c:axId val="292316672"/>
      </c:barChart>
      <c:catAx>
        <c:axId val="29231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cs-CZ" sz="1200" b="0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292316672"/>
        <c:crosses val="autoZero"/>
        <c:auto val="1"/>
        <c:lblAlgn val="ctr"/>
        <c:lblOffset val="100"/>
        <c:noMultiLvlLbl val="0"/>
      </c:catAx>
      <c:valAx>
        <c:axId val="29231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23151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 algn="ctr">
              <a:defRPr lang="cs-CZ" sz="1197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 algn="ctr">
              <a:defRPr lang="cs-CZ" sz="1197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5.0000062104780703E-2"/>
          <c:y val="1.3943487156346565E-2"/>
          <c:w val="0.83374649573774895"/>
          <c:h val="0.13376428430411272"/>
        </c:manualLayout>
      </c:layout>
      <c:overlay val="0"/>
      <c:txPr>
        <a:bodyPr/>
        <a:lstStyle/>
        <a:p>
          <a:pPr algn="ctr">
            <a:defRPr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48237826957892"/>
          <c:y val="0"/>
          <c:w val="0.29114736640215233"/>
          <c:h val="0.594815656600511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rgbClr val="D0CAB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39-4853-A050-C6F689D20061}"/>
              </c:ext>
            </c:extLst>
          </c:dPt>
          <c:dPt>
            <c:idx val="1"/>
            <c:bubble3D val="0"/>
            <c:spPr>
              <a:solidFill>
                <a:srgbClr val="3558B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39-4853-A050-C6F689D20061}"/>
              </c:ext>
            </c:extLst>
          </c:dPt>
          <c:dPt>
            <c:idx val="2"/>
            <c:bubble3D val="0"/>
            <c:spPr>
              <a:solidFill>
                <a:srgbClr val="249A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39-4853-A050-C6F689D20061}"/>
              </c:ext>
            </c:extLst>
          </c:dPt>
          <c:dPt>
            <c:idx val="3"/>
            <c:bubble3D val="0"/>
            <c:spPr>
              <a:solidFill>
                <a:srgbClr val="CE1C3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39-4853-A050-C6F689D20061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39-4853-A050-C6F689D20061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39-4853-A050-C6F689D2006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Smíšené okolí (méně než 70 % pro jednoho kandidáta či neví)</c:v>
                </c:pt>
                <c:pt idx="1">
                  <c:v>Vyhraněné okolí pro Drahoše (více než 70 % pro Drahoše)</c:v>
                </c:pt>
                <c:pt idx="2">
                  <c:v>Vyhraněné okolí pro Zemana (více než 70 % pro Zemana)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71.099999999999994</c:v>
                </c:pt>
                <c:pt idx="1">
                  <c:v>14.5</c:v>
                </c:pt>
                <c:pt idx="2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39-4853-A050-C6F689D2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5756609595507"/>
          <c:y val="0.66597347148161268"/>
          <c:w val="0.60204952476223328"/>
          <c:h val="0.31723258982976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2097143699768"/>
          <c:y val="0"/>
          <c:w val="0.77277902856300218"/>
          <c:h val="0.868735271379445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Drahoš</c:v>
                </c:pt>
              </c:strCache>
            </c:strRef>
          </c:tx>
          <c:spPr>
            <a:solidFill>
              <a:srgbClr val="0C83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List1!$B$2:$B$5</c:f>
              <c:numCache>
                <c:formatCode>###0.0%</c:formatCode>
                <c:ptCount val="4"/>
                <c:pt idx="0">
                  <c:v>0.19148936170212769</c:v>
                </c:pt>
                <c:pt idx="1">
                  <c:v>7.0921985815602842E-2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3D-4D71-BB33-D6582C87574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Drahoš</c:v>
                </c:pt>
              </c:strCache>
            </c:strRef>
          </c:tx>
          <c:spPr>
            <a:solidFill>
              <a:srgbClr val="249A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336282790527106E-2"/>
                  <c:y val="2.1859804873916743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E8-4D8A-A8C0-B5F049BB096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k-SK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List1!$C$2:$C$5</c:f>
              <c:numCache>
                <c:formatCode>###0.0%</c:formatCode>
                <c:ptCount val="4"/>
                <c:pt idx="0">
                  <c:v>0.12056737588652482</c:v>
                </c:pt>
                <c:pt idx="1">
                  <c:v>0.13475177304964539</c:v>
                </c:pt>
                <c:pt idx="2" formatCode="####.0%">
                  <c:v>5.5555555555555558E-3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3D-4D71-BB33-D6582C87574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Ani jeden, ani druhý</c:v>
                </c:pt>
              </c:strCache>
            </c:strRef>
          </c:tx>
          <c:spPr>
            <a:solidFill>
              <a:srgbClr val="D0CAB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List1!$D$2:$D$5</c:f>
              <c:numCache>
                <c:formatCode>###0.0%</c:formatCode>
                <c:ptCount val="4"/>
                <c:pt idx="0">
                  <c:v>0.38297872340425537</c:v>
                </c:pt>
                <c:pt idx="1">
                  <c:v>0.41843971631205679</c:v>
                </c:pt>
                <c:pt idx="2">
                  <c:v>0.1111111111111111</c:v>
                </c:pt>
                <c:pt idx="3">
                  <c:v>6.5217391304347824E-2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3D-4D71-BB33-D6582C87574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Miloš Zeman</c:v>
                </c:pt>
              </c:strCache>
            </c:strRef>
          </c:tx>
          <c:spPr>
            <a:solidFill>
              <a:srgbClr val="3558B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k-SK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List1!$E$2:$E$5</c:f>
              <c:numCache>
                <c:formatCode>###0.0%</c:formatCode>
                <c:ptCount val="4"/>
                <c:pt idx="0">
                  <c:v>0.12056737588652482</c:v>
                </c:pt>
                <c:pt idx="1">
                  <c:v>0.19858156028368795</c:v>
                </c:pt>
                <c:pt idx="2">
                  <c:v>0.31666666666666665</c:v>
                </c:pt>
                <c:pt idx="3">
                  <c:v>0.20652173913043476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3D-4D71-BB33-D6582C875742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Miloš Zeman</c:v>
                </c:pt>
              </c:strCache>
            </c:strRef>
          </c:tx>
          <c:spPr>
            <a:solidFill>
              <a:srgbClr val="29448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k-SK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List1!$F$2:$F$5</c:f>
              <c:numCache>
                <c:formatCode>###0.0%</c:formatCode>
                <c:ptCount val="4"/>
                <c:pt idx="0">
                  <c:v>3.5460992907801421E-2</c:v>
                </c:pt>
                <c:pt idx="1">
                  <c:v>5.6737588652482268E-2</c:v>
                </c:pt>
                <c:pt idx="2">
                  <c:v>0.43333333333333335</c:v>
                </c:pt>
                <c:pt idx="3">
                  <c:v>0.71739130434782605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3D-4D71-BB33-D6582C875742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k-SK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List1!$A$2:$A$5</c:f>
              <c:strCache>
                <c:ptCount val="4"/>
                <c:pt idx="0">
                  <c:v>Volič Drahoše - v bublině</c:v>
                </c:pt>
                <c:pt idx="1">
                  <c:v>Volič Drahoše - mimo bublinu</c:v>
                </c:pt>
                <c:pt idx="2">
                  <c:v>Volič Zemana - mimo bublinu</c:v>
                </c:pt>
                <c:pt idx="3">
                  <c:v>Volič Zemana -  v bublině</c:v>
                </c:pt>
              </c:strCache>
            </c:strRef>
          </c:cat>
          <c:val>
            <c:numRef>
              <c:f>List1!$G$2:$G$5</c:f>
              <c:numCache>
                <c:formatCode>###0.0%</c:formatCode>
                <c:ptCount val="4"/>
                <c:pt idx="0">
                  <c:v>0.14893617021276595</c:v>
                </c:pt>
                <c:pt idx="1">
                  <c:v>0.12056737588652482</c:v>
                </c:pt>
                <c:pt idx="2">
                  <c:v>0.13333333333333333</c:v>
                </c:pt>
                <c:pt idx="3">
                  <c:v>1.0869565217391304E-2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3D-4D71-BB33-D6582C875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1810688"/>
        <c:axId val="291821056"/>
      </c:barChart>
      <c:catAx>
        <c:axId val="29181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s-CZ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1821056"/>
        <c:crosses val="autoZero"/>
        <c:auto val="1"/>
        <c:lblAlgn val="ctr"/>
        <c:lblOffset val="100"/>
        <c:noMultiLvlLbl val="0"/>
      </c:catAx>
      <c:valAx>
        <c:axId val="291821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18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59202957349073"/>
          <c:w val="1"/>
          <c:h val="6.4864872249934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25839793281635E-2"/>
          <c:y val="7.7123225586156539E-5"/>
          <c:w val="0.94317291128337644"/>
          <c:h val="0.67149484091992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Hlavně proto, aby se stal Drahoš prezidentem</c:v>
                </c:pt>
              </c:strCache>
            </c:strRef>
          </c:tx>
          <c:spPr>
            <a:solidFill>
              <a:srgbClr val="0C834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043478260869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F3-41A2-AB65-A8C4E5CF0E7C}"/>
                </c:ext>
              </c:extLst>
            </c:dLbl>
            <c:dLbl>
              <c:idx val="3"/>
              <c:layout>
                <c:manualLayout>
                  <c:x val="1.22705314009661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F3-41A2-AB65-A8C4E5CF0E7C}"/>
                </c:ext>
              </c:extLst>
            </c:dLbl>
            <c:dLbl>
              <c:idx val="4"/>
              <c:layout>
                <c:manualLayout>
                  <c:x val="1.2219115194144996E-2"/>
                  <c:y val="2.03222664366998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5B-4A74-A731-A26CC5D70826}"/>
                </c:ext>
              </c:extLst>
            </c:dLbl>
            <c:dLbl>
              <c:idx val="5"/>
              <c:layout>
                <c:manualLayout>
                  <c:x val="7.6369469963406397E-3"/>
                  <c:y val="2.03222664366998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B-4A74-A731-A26CC5D708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Drahoše - v bublině</c:v>
                </c:pt>
                <c:pt idx="1">
                  <c:v>Volič Drahoše - mimo bublinu</c:v>
                </c:pt>
              </c:strCache>
            </c:strRef>
          </c:cat>
          <c:val>
            <c:numRef>
              <c:f>List1!$B$2:$C$2</c:f>
              <c:numCache>
                <c:formatCode>General</c:formatCode>
                <c:ptCount val="2"/>
                <c:pt idx="0" formatCode="####.0%">
                  <c:v>0.22641509433962267</c:v>
                </c:pt>
                <c:pt idx="1">
                  <c:v>0.33108108108108103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4-4AD6-9C1A-8440CE95534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Spíše proto, aby se stal Drahoš prezidentem</c:v>
                </c:pt>
              </c:strCache>
            </c:strRef>
          </c:tx>
          <c:spPr>
            <a:solidFill>
              <a:srgbClr val="249A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Drahoše - v bublině</c:v>
                </c:pt>
                <c:pt idx="1">
                  <c:v>Volič Drahoše - mimo bublinu</c:v>
                </c:pt>
              </c:strCache>
            </c:strRef>
          </c:cat>
          <c:val>
            <c:numRef>
              <c:f>List1!$B$3:$C$3</c:f>
              <c:numCache>
                <c:formatCode>###0.0%</c:formatCode>
                <c:ptCount val="2"/>
                <c:pt idx="0">
                  <c:v>0.3081761006289308</c:v>
                </c:pt>
                <c:pt idx="1">
                  <c:v>0.25675675675675674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4-4AD6-9C1A-8440CE95534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Spíše proto, abych zabránil(a) zvolení Zemana</c:v>
                </c:pt>
              </c:strCache>
            </c:strRef>
          </c:tx>
          <c:spPr>
            <a:solidFill>
              <a:srgbClr val="EC2D3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1643363956087683E-3"/>
                  <c:y val="-2.580927837460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5B-4A74-A731-A26CC5D70826}"/>
                </c:ext>
              </c:extLst>
            </c:dLbl>
            <c:dLbl>
              <c:idx val="3"/>
              <c:layout>
                <c:manualLayout>
                  <c:x val="-1.6801283391949407E-2"/>
                  <c:y val="2.5811310601252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5B-4A74-A731-A26CC5D708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Drahoše - v bublině</c:v>
                </c:pt>
                <c:pt idx="1">
                  <c:v>Volič Drahoše - mimo bublinu</c:v>
                </c:pt>
              </c:strCache>
            </c:strRef>
          </c:cat>
          <c:val>
            <c:numRef>
              <c:f>List1!$B$4:$C$4</c:f>
              <c:numCache>
                <c:formatCode>###0.0%</c:formatCode>
                <c:ptCount val="2"/>
                <c:pt idx="0">
                  <c:v>0.28301886792452829</c:v>
                </c:pt>
                <c:pt idx="1">
                  <c:v>0.1554054054054054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E4-4AD6-9C1A-8440CE95534D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Hlavně proto, abych zabránil(a) zvolení Zemana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197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Volič Drahoše - v bublině</c:v>
                </c:pt>
                <c:pt idx="1">
                  <c:v>Volič Drahoše - mimo bublinu</c:v>
                </c:pt>
              </c:strCache>
            </c:strRef>
          </c:cat>
          <c:val>
            <c:numRef>
              <c:f>List1!$B$5:$C$5</c:f>
              <c:numCache>
                <c:formatCode>###0.0%</c:formatCode>
                <c:ptCount val="2"/>
                <c:pt idx="0">
                  <c:v>0.13207547169811321</c:v>
                </c:pt>
                <c:pt idx="1">
                  <c:v>0.1891891891891892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6-4C6B-BE80-BEAA06CA31A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Neví / oboje vyrovnaně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2"/>
              <c:layout>
                <c:manualLayout>
                  <c:x val="7.6369469963406397E-3"/>
                  <c:y val="2.03222664366998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5B-4A74-A731-A26CC5D70826}"/>
                </c:ext>
              </c:extLst>
            </c:dLbl>
            <c:dLbl>
              <c:idx val="5"/>
              <c:layout>
                <c:manualLayout>
                  <c:x val="6.1352657004832044E-3"/>
                  <c:y val="-3.1216814159292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F3-41A2-AB65-A8C4E5CF0E7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197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Volič Drahoše - v bublině</c:v>
                </c:pt>
                <c:pt idx="1">
                  <c:v>Volič Drahoše - mimo bublinu</c:v>
                </c:pt>
              </c:strCache>
            </c:strRef>
          </c:cat>
          <c:val>
            <c:numRef>
              <c:f>List1!$B$6:$C$6</c:f>
              <c:numCache>
                <c:formatCode>###0.0%</c:formatCode>
                <c:ptCount val="2"/>
                <c:pt idx="0">
                  <c:v>0.05</c:v>
                </c:pt>
                <c:pt idx="1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6-4C6B-BE80-BEAA06CA3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3118336"/>
        <c:axId val="293119872"/>
      </c:barChart>
      <c:catAx>
        <c:axId val="2931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s-CZ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3119872"/>
        <c:crosses val="autoZero"/>
        <c:auto val="1"/>
        <c:lblAlgn val="ctr"/>
        <c:lblOffset val="100"/>
        <c:noMultiLvlLbl val="0"/>
      </c:catAx>
      <c:valAx>
        <c:axId val="293119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31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24819624819625E-2"/>
          <c:y val="0.76319815227501953"/>
          <c:w val="0.9426957671957672"/>
          <c:h val="0.2368018477249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25839793281635E-2"/>
          <c:y val="7.7123225586156539E-5"/>
          <c:w val="0.94317291128337644"/>
          <c:h val="0.67149484091992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Hlavně proto, aby se stal Zeman prezidentem</c:v>
                </c:pt>
              </c:strCache>
            </c:strRef>
          </c:tx>
          <c:spPr>
            <a:solidFill>
              <a:srgbClr val="0C834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043478260869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FD-4045-A80A-0FDBAF6239FA}"/>
                </c:ext>
              </c:extLst>
            </c:dLbl>
            <c:dLbl>
              <c:idx val="3"/>
              <c:layout>
                <c:manualLayout>
                  <c:x val="1.22705314009661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FD-4045-A80A-0FDBAF6239FA}"/>
                </c:ext>
              </c:extLst>
            </c:dLbl>
            <c:dLbl>
              <c:idx val="4"/>
              <c:layout>
                <c:manualLayout>
                  <c:x val="1.2219115194144996E-2"/>
                  <c:y val="2.03222664366998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5B-4A74-A731-A26CC5D70826}"/>
                </c:ext>
              </c:extLst>
            </c:dLbl>
            <c:dLbl>
              <c:idx val="5"/>
              <c:layout>
                <c:manualLayout>
                  <c:x val="7.6369469963406397E-3"/>
                  <c:y val="2.03222664366998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B-4A74-A731-A26CC5D708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Zemana - v bublině</c:v>
                </c:pt>
                <c:pt idx="1">
                  <c:v>Volič Zemana - mimo bublinu</c:v>
                </c:pt>
              </c:strCache>
            </c:strRef>
          </c:cat>
          <c:val>
            <c:numRef>
              <c:f>List1!$B$2:$C$2</c:f>
              <c:numCache>
                <c:formatCode>###0.0%</c:formatCode>
                <c:ptCount val="2"/>
                <c:pt idx="0" formatCode="####.0%">
                  <c:v>0.64122137404580148</c:v>
                </c:pt>
                <c:pt idx="1">
                  <c:v>0.6029411764705882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4-4AD6-9C1A-8440CE95534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Spíše proto, aby se stal Zeman prezidentem</c:v>
                </c:pt>
              </c:strCache>
            </c:strRef>
          </c:tx>
          <c:spPr>
            <a:solidFill>
              <a:srgbClr val="249A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Zemana - v bublině</c:v>
                </c:pt>
                <c:pt idx="1">
                  <c:v>Volič Zemana - mimo bublinu</c:v>
                </c:pt>
              </c:strCache>
            </c:strRef>
          </c:cat>
          <c:val>
            <c:numRef>
              <c:f>List1!$B$3:$C$3</c:f>
              <c:numCache>
                <c:formatCode>###0.0%</c:formatCode>
                <c:ptCount val="2"/>
                <c:pt idx="0">
                  <c:v>0.15267175572519084</c:v>
                </c:pt>
                <c:pt idx="1">
                  <c:v>0.2107843137254902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4-4AD6-9C1A-8440CE95534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Spíše proto, abych zabránil(a) zvolení Drahoše</c:v>
                </c:pt>
              </c:strCache>
            </c:strRef>
          </c:tx>
          <c:spPr>
            <a:solidFill>
              <a:srgbClr val="EC2D3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1643363956087683E-3"/>
                  <c:y val="-2.580927837460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5B-4A74-A731-A26CC5D70826}"/>
                </c:ext>
              </c:extLst>
            </c:dLbl>
            <c:dLbl>
              <c:idx val="3"/>
              <c:layout>
                <c:manualLayout>
                  <c:x val="-1.6801283391949407E-2"/>
                  <c:y val="2.5811310601252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5B-4A74-A731-A26CC5D708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List1!$B$1:$C$1</c:f>
              <c:strCache>
                <c:ptCount val="2"/>
                <c:pt idx="0">
                  <c:v>Volič Zemana - v bublině</c:v>
                </c:pt>
                <c:pt idx="1">
                  <c:v>Volič Zemana - mimo bublinu</c:v>
                </c:pt>
              </c:strCache>
            </c:strRef>
          </c:cat>
          <c:val>
            <c:numRef>
              <c:f>List1!$B$4:$C$4</c:f>
              <c:numCache>
                <c:formatCode>###0.0%</c:formatCode>
                <c:ptCount val="2"/>
                <c:pt idx="0">
                  <c:v>8.3969465648854963E-2</c:v>
                </c:pt>
                <c:pt idx="1">
                  <c:v>0.13725490196078433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E4-4AD6-9C1A-8440CE95534D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Hlavně proto, abych zabránil(a) zvolení Drahoše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197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Volič Zemana - v bublině</c:v>
                </c:pt>
                <c:pt idx="1">
                  <c:v>Volič Zemana - mimo bublinu</c:v>
                </c:pt>
              </c:strCache>
            </c:strRef>
          </c:cat>
          <c:val>
            <c:numRef>
              <c:f>List1!$B$5:$C$5</c:f>
              <c:numCache>
                <c:formatCode>###0.0%</c:formatCode>
                <c:ptCount val="2"/>
                <c:pt idx="0">
                  <c:v>0.11450381679389313</c:v>
                </c:pt>
                <c:pt idx="1">
                  <c:v>3.4313725490196081E-2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6-4C6B-BE80-BEAA06CA31A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Neví / oboje vyrovnaně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List1!$B$1:$C$1</c:f>
              <c:strCache>
                <c:ptCount val="2"/>
                <c:pt idx="0">
                  <c:v>Volič Zemana - v bublině</c:v>
                </c:pt>
                <c:pt idx="1">
                  <c:v>Volič Zemana - mimo bublinu</c:v>
                </c:pt>
              </c:strCache>
            </c:strRef>
          </c:cat>
          <c:val>
            <c:numRef>
              <c:f>List1!$B$6:$C$6</c:f>
              <c:numCache>
                <c:formatCode>###0.0%</c:formatCode>
                <c:ptCount val="2"/>
                <c:pt idx="0">
                  <c:v>8.0000000000000002E-3</c:v>
                </c:pt>
                <c:pt idx="1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6-4C6B-BE80-BEAA06CA3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2826112"/>
        <c:axId val="292848384"/>
      </c:barChart>
      <c:catAx>
        <c:axId val="2928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s-CZ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2848384"/>
        <c:crosses val="autoZero"/>
        <c:auto val="1"/>
        <c:lblAlgn val="ctr"/>
        <c:lblOffset val="100"/>
        <c:noMultiLvlLbl val="0"/>
      </c:catAx>
      <c:valAx>
        <c:axId val="292848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8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24819624819625E-2"/>
          <c:y val="0.76355677255904031"/>
          <c:w val="0.97210918710918715"/>
          <c:h val="0.23644322744095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48031496062989E-2"/>
          <c:y val="0.13494769644331459"/>
          <c:w val="0.94317291128337644"/>
          <c:h val="0.59195574130107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Pha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List1!$B$2</c:f>
              <c:numCache>
                <c:formatCode>####.0%</c:formatCode>
                <c:ptCount val="1"/>
                <c:pt idx="0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4-4AD6-9C1A-8440CE95534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SČ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List1!$B$3</c:f>
              <c:numCache>
                <c:formatCode>###0.0%</c:formatCode>
                <c:ptCount val="1"/>
                <c:pt idx="0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4-4AD6-9C1A-8440CE95534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JZ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List1!$B$4</c:f>
              <c:numCache>
                <c:formatCode>###0.0%</c:formatCode>
                <c:ptCount val="1"/>
                <c:pt idx="0">
                  <c:v>6.4000000000000001E-2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E4-4AD6-9C1A-8440CE95534D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Severozápad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List1!$B$5</c:f>
              <c:numCache>
                <c:formatCode>###0.0%</c:formatCode>
                <c:ptCount val="1"/>
                <c:pt idx="0">
                  <c:v>0.14800000000000002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6-4C6B-BE80-BEAA06CA31A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List1!$B$6</c:f>
              <c:numCache>
                <c:formatCode>###0.0%</c:formatCode>
                <c:ptCount val="1"/>
                <c:pt idx="0">
                  <c:v>5.5999999999999994E-2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6-4C6B-BE80-BEAA06CA31AE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JV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lang="cs-CZ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List1!$B$7</c:f>
              <c:numCache>
                <c:formatCode>###0.0%</c:formatCode>
                <c:ptCount val="1"/>
                <c:pt idx="0">
                  <c:v>6.9000000000000006E-2</c:v>
                </c:pt>
              </c:numCache>
            </c:numRef>
          </c:val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SM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List1!$B$8</c:f>
              <c:numCache>
                <c:formatCode>###0.0%</c:formatCode>
                <c:ptCount val="1"/>
                <c:pt idx="0">
                  <c:v>0.08</c:v>
                </c:pt>
              </c:numCache>
            </c:numRef>
          </c:val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Moravskolsezsko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cat>
          <c:val>
            <c:numRef>
              <c:f>List1!$B$9</c:f>
              <c:numCache>
                <c:formatCode>###0.0%</c:formatCode>
                <c:ptCount val="1"/>
                <c:pt idx="0">
                  <c:v>0.16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40"/>
        <c:axId val="267026816"/>
        <c:axId val="267028352"/>
      </c:barChart>
      <c:catAx>
        <c:axId val="26702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7028352"/>
        <c:crosses val="autoZero"/>
        <c:auto val="1"/>
        <c:lblAlgn val="ctr"/>
        <c:lblOffset val="100"/>
        <c:noMultiLvlLbl val="0"/>
      </c:catAx>
      <c:valAx>
        <c:axId val="267028352"/>
        <c:scaling>
          <c:orientation val="minMax"/>
        </c:scaling>
        <c:delete val="1"/>
        <c:axPos val="l"/>
        <c:numFmt formatCode="####.0%" sourceLinked="1"/>
        <c:majorTickMark val="none"/>
        <c:minorTickMark val="none"/>
        <c:tickLblPos val="nextTo"/>
        <c:crossAx val="26702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733812800756344"/>
          <c:w val="0.99861111111111112"/>
          <c:h val="7.5082343791866263E-2"/>
        </c:manualLayout>
      </c:layout>
      <c:overlay val="0"/>
      <c:txPr>
        <a:bodyPr/>
        <a:lstStyle/>
        <a:p>
          <a:pPr>
            <a:defRPr sz="140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68008006891267"/>
          <c:y val="5.1400554097404488E-2"/>
          <c:w val="0.70262494078960591"/>
          <c:h val="0.9287402162286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VSICHNI!$B$5</c:f>
              <c:strCache>
                <c:ptCount val="1"/>
                <c:pt idx="0">
                  <c:v>1 yes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VSICHNI!$C$4:$N$4</c:f>
              <c:strCache>
                <c:ptCount val="12"/>
                <c:pt idx="0">
                  <c:v>1 albania</c:v>
                </c:pt>
                <c:pt idx="1">
                  <c:v>2 bosnia and herzegovina</c:v>
                </c:pt>
                <c:pt idx="2">
                  <c:v>3 bulgaria</c:v>
                </c:pt>
                <c:pt idx="3">
                  <c:v>4 czech republic</c:v>
                </c:pt>
                <c:pt idx="4">
                  <c:v>5 slovakia</c:v>
                </c:pt>
                <c:pt idx="5">
                  <c:v>6 montenegro</c:v>
                </c:pt>
                <c:pt idx="6">
                  <c:v>7 croatia</c:v>
                </c:pt>
                <c:pt idx="7">
                  <c:v>8 hungary</c:v>
                </c:pt>
                <c:pt idx="8">
                  <c:v>9 macedonia</c:v>
                </c:pt>
                <c:pt idx="9">
                  <c:v>10 moldova</c:v>
                </c:pt>
                <c:pt idx="10">
                  <c:v>11 romania</c:v>
                </c:pt>
                <c:pt idx="11">
                  <c:v>12 serbia</c:v>
                </c:pt>
              </c:strCache>
            </c:strRef>
          </c:cat>
          <c:val>
            <c:numRef>
              <c:f>VSICHNI!$C$5:$N$5</c:f>
              <c:numCache>
                <c:formatCode>####.0%</c:formatCode>
                <c:ptCount val="12"/>
                <c:pt idx="0">
                  <c:v>0.24430823117338005</c:v>
                </c:pt>
                <c:pt idx="1">
                  <c:v>0.18094405594405594</c:v>
                </c:pt>
                <c:pt idx="2">
                  <c:v>0.20726306465899025</c:v>
                </c:pt>
                <c:pt idx="3">
                  <c:v>0.35262206148282099</c:v>
                </c:pt>
                <c:pt idx="4">
                  <c:v>0.20524412296564193</c:v>
                </c:pt>
                <c:pt idx="5">
                  <c:v>9.8930481283422453E-2</c:v>
                </c:pt>
                <c:pt idx="6">
                  <c:v>0.20415537488708221</c:v>
                </c:pt>
                <c:pt idx="7">
                  <c:v>0.32068654019873533</c:v>
                </c:pt>
                <c:pt idx="8">
                  <c:v>0.16928446771378711</c:v>
                </c:pt>
                <c:pt idx="9">
                  <c:v>5.3153153153153151E-2</c:v>
                </c:pt>
                <c:pt idx="10">
                  <c:v>0.24028906955736226</c:v>
                </c:pt>
                <c:pt idx="11">
                  <c:v>0.17316017316017315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4805888"/>
        <c:axId val="254807424"/>
      </c:barChart>
      <c:catAx>
        <c:axId val="2548058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cs-CZ"/>
          </a:p>
        </c:txPr>
        <c:crossAx val="254807424"/>
        <c:crosses val="autoZero"/>
        <c:auto val="1"/>
        <c:lblAlgn val="ctr"/>
        <c:lblOffset val="100"/>
        <c:noMultiLvlLbl val="0"/>
      </c:catAx>
      <c:valAx>
        <c:axId val="254807424"/>
        <c:scaling>
          <c:orientation val="minMax"/>
          <c:max val="0.5"/>
        </c:scaling>
        <c:delete val="1"/>
        <c:axPos val="t"/>
        <c:numFmt formatCode="0%" sourceLinked="0"/>
        <c:majorTickMark val="out"/>
        <c:minorTickMark val="none"/>
        <c:tickLblPos val="nextTo"/>
        <c:crossAx val="25480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00590455655985"/>
          <c:y val="3.8801244306188198E-2"/>
          <c:w val="0.62284621598802448"/>
          <c:h val="0.9223975113876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Celková inflace (2005-2017)</c:v>
                </c:pt>
                <c:pt idx="1">
                  <c:v>Potraviny (2005-2017)</c:v>
                </c:pt>
                <c:pt idx="2">
                  <c:v>Bydlení (2005-2017)</c:v>
                </c:pt>
                <c:pt idx="3">
                  <c:v>Zdraví (2005-2017)</c:v>
                </c:pt>
              </c:strCache>
            </c:strRef>
          </c:cat>
          <c:val>
            <c:numRef>
              <c:f>List1!$B$2:$B$5</c:f>
              <c:numCache>
                <c:formatCode>#,##0.0</c:formatCode>
                <c:ptCount val="4"/>
                <c:pt idx="0">
                  <c:v>126.9</c:v>
                </c:pt>
                <c:pt idx="1">
                  <c:v>139.6</c:v>
                </c:pt>
                <c:pt idx="2">
                  <c:v>161.4</c:v>
                </c:pt>
                <c:pt idx="3">
                  <c:v>160.80000000000001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EU28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Celková inflace (2005-2017)</c:v>
                </c:pt>
                <c:pt idx="1">
                  <c:v>Potraviny (2005-2017)</c:v>
                </c:pt>
                <c:pt idx="2">
                  <c:v>Bydlení (2005-2017)</c:v>
                </c:pt>
                <c:pt idx="3">
                  <c:v>Zdraví (2005-2017)</c:v>
                </c:pt>
              </c:strCache>
            </c:strRef>
          </c:cat>
          <c:val>
            <c:numRef>
              <c:f>List1!$C$2:$C$5</c:f>
              <c:numCache>
                <c:formatCode>#,##0.00</c:formatCode>
                <c:ptCount val="4"/>
                <c:pt idx="0">
                  <c:v>122.95</c:v>
                </c:pt>
                <c:pt idx="1">
                  <c:v>128.38</c:v>
                </c:pt>
                <c:pt idx="2">
                  <c:v>136.44</c:v>
                </c:pt>
                <c:pt idx="3">
                  <c:v>120.59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109504"/>
        <c:axId val="267111040"/>
      </c:barChart>
      <c:catAx>
        <c:axId val="2671095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 panose="020B0502020202020204" pitchFamily="34" charset="0"/>
              </a:defRPr>
            </a:pPr>
            <a:endParaRPr lang="cs-CZ"/>
          </a:p>
        </c:txPr>
        <c:crossAx val="267111040"/>
        <c:crosses val="autoZero"/>
        <c:auto val="1"/>
        <c:lblAlgn val="ctr"/>
        <c:lblOffset val="100"/>
        <c:noMultiLvlLbl val="0"/>
      </c:catAx>
      <c:valAx>
        <c:axId val="267111040"/>
        <c:scaling>
          <c:orientation val="minMax"/>
          <c:min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267109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demokracie je lepší než jiný způsob vlády</c:v>
                </c:pt>
              </c:strCache>
            </c:strRef>
          </c:tx>
          <c:spPr>
            <a:solidFill>
              <a:srgbClr val="1A936F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dobrá životní úroveň</c:v>
                </c:pt>
                <c:pt idx="1">
                  <c:v>ani dobrá, ani špatná</c:v>
                </c:pt>
                <c:pt idx="2">
                  <c:v>špatná životní úroveň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61.827956989247312</c:v>
                </c:pt>
                <c:pt idx="1">
                  <c:v>44.158628081457664</c:v>
                </c:pt>
                <c:pt idx="2">
                  <c:v>28.436516264428125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 určitých okolností může být autoritativní vládnutí lepší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dobrá životní úroveň</c:v>
                </c:pt>
                <c:pt idx="1">
                  <c:v>ani dobrá, ani špatná</c:v>
                </c:pt>
                <c:pt idx="2">
                  <c:v>špatná životní úroveň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22.79569892473118</c:v>
                </c:pt>
                <c:pt idx="1">
                  <c:v>32.690246516613072</c:v>
                </c:pt>
                <c:pt idx="2">
                  <c:v>34.942287513116469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 lidi jako já je jedno, zda demokracie či nedemokratický + neví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dobrá životní úroveň</c:v>
                </c:pt>
                <c:pt idx="1">
                  <c:v>ani dobrá, ani špatná</c:v>
                </c:pt>
                <c:pt idx="2">
                  <c:v>špatná životní úroveň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15.376344086021506</c:v>
                </c:pt>
                <c:pt idx="1">
                  <c:v>23.15112540192926</c:v>
                </c:pt>
                <c:pt idx="2">
                  <c:v>36.621196222455403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189632"/>
        <c:axId val="214774912"/>
      </c:barChart>
      <c:catAx>
        <c:axId val="26718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 panose="020B0502020202020204" pitchFamily="34" charset="0"/>
              </a:defRPr>
            </a:pPr>
            <a:endParaRPr lang="cs-CZ"/>
          </a:p>
        </c:txPr>
        <c:crossAx val="214774912"/>
        <c:crosses val="autoZero"/>
        <c:auto val="1"/>
        <c:lblAlgn val="ctr"/>
        <c:lblOffset val="100"/>
        <c:noMultiLvlLbl val="0"/>
      </c:catAx>
      <c:valAx>
        <c:axId val="214774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718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1833272086579"/>
          <c:y val="4.6034774285113392E-2"/>
          <c:w val="0.33543708818678264"/>
          <c:h val="0.93443981295172929"/>
        </c:manualLayout>
      </c:layout>
      <c:overlay val="0"/>
      <c:txPr>
        <a:bodyPr/>
        <a:lstStyle/>
        <a:p>
          <a:pPr>
            <a:defRPr sz="160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86646379444171"/>
          <c:y val="0.1595660300833269"/>
          <c:w val="0.80105428421629943"/>
          <c:h val="0.685907762385375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Mnohem lepší</c:v>
                </c:pt>
              </c:strCache>
            </c:strRef>
          </c:tx>
          <c:spPr>
            <a:solidFill>
              <a:srgbClr val="6A801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4.9000000000000004</c:v>
                </c:pt>
                <c:pt idx="2">
                  <c:v>0.9</c:v>
                </c:pt>
                <c:pt idx="3">
                  <c:v>5.8</c:v>
                </c:pt>
                <c:pt idx="4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9-4A0F-A5D0-ABE40541C02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lepší</c:v>
                </c:pt>
              </c:strCache>
            </c:strRef>
          </c:tx>
          <c:spPr>
            <a:solidFill>
              <a:srgbClr val="92B7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13.9</c:v>
                </c:pt>
                <c:pt idx="2">
                  <c:v>9.8000000000000007</c:v>
                </c:pt>
                <c:pt idx="3">
                  <c:v>14.8</c:v>
                </c:pt>
                <c:pt idx="4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9-4A0F-A5D0-ABE40541C02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Podobný</c:v>
                </c:pt>
              </c:strCache>
            </c:strRef>
          </c:tx>
          <c:spPr>
            <a:solidFill>
              <a:sysClr val="window" lastClr="FFFFFF">
                <a:lumMod val="50000"/>
                <a:alpha val="50000"/>
              </a:sys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 algn="ctr">
                  <a:defRPr lang="cs-CZ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13.5</c:v>
                </c:pt>
                <c:pt idx="2">
                  <c:v>8.1</c:v>
                </c:pt>
                <c:pt idx="3">
                  <c:v>15.7</c:v>
                </c:pt>
                <c:pt idx="4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99-4A0F-A5D0-ABE40541C02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horší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D99-4A0F-A5D0-ABE40541C02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D99-4A0F-A5D0-ABE40541C02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D99-4A0F-A5D0-ABE40541C02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D99-4A0F-A5D0-ABE40541C02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36</c:v>
                </c:pt>
                <c:pt idx="2">
                  <c:v>38</c:v>
                </c:pt>
                <c:pt idx="3">
                  <c:v>35.299999999999997</c:v>
                </c:pt>
                <c:pt idx="4">
                  <c:v>35.299999999999997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D99-4A0F-A5D0-ABE40541C02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Mnohem horší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  <c:pt idx="0">
                  <c:v>28</c:v>
                </c:pt>
                <c:pt idx="2">
                  <c:v>41.6</c:v>
                </c:pt>
                <c:pt idx="3">
                  <c:v>24.1</c:v>
                </c:pt>
                <c:pt idx="4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D99-4A0F-A5D0-ABE40541C02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strRef>
              <c:f>List1!$A$2:$A$6</c:f>
              <c:strCache>
                <c:ptCount val="5"/>
                <c:pt idx="0">
                  <c:v>Celkem</c:v>
                </c:pt>
                <c:pt idx="2">
                  <c:v>Gymnázium</c:v>
                </c:pt>
                <c:pt idx="3">
                  <c:v>SOŠ</c:v>
                </c:pt>
                <c:pt idx="4">
                  <c:v>SOU</c:v>
                </c:pt>
              </c:strCache>
            </c:strRef>
          </c:cat>
          <c:val>
            <c:numRef>
              <c:f>List1!$G$2:$G$6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D99-4A0F-A5D0-ABE40541C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60360832"/>
        <c:axId val="260359296"/>
      </c:barChart>
      <c:valAx>
        <c:axId val="260359296"/>
        <c:scaling>
          <c:orientation val="minMax"/>
          <c:min val="0"/>
        </c:scaling>
        <c:delete val="1"/>
        <c:axPos val="b"/>
        <c:numFmt formatCode="0%" sourceLinked="0"/>
        <c:majorTickMark val="none"/>
        <c:minorTickMark val="none"/>
        <c:tickLblPos val="none"/>
        <c:crossAx val="260360832"/>
        <c:crosses val="max"/>
        <c:crossBetween val="between"/>
      </c:valAx>
      <c:catAx>
        <c:axId val="260360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cs-CZ"/>
          </a:p>
        </c:txPr>
        <c:crossAx val="26035929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>
              <a:solidFill>
                <a:schemeClr val="tx1"/>
              </a:solidFill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A - nejvyšší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</c:v>
                </c:pt>
                <c:pt idx="5">
                  <c:v>E1</c:v>
                </c:pt>
                <c:pt idx="6">
                  <c:v>E2</c:v>
                </c:pt>
                <c:pt idx="7">
                  <c:v>E3 - nejnižší</c:v>
                </c:pt>
              </c:strCache>
            </c:strRef>
          </c:cat>
          <c:val>
            <c:numRef>
              <c:f>List1!$B$2:$B$9</c:f>
              <c:numCache>
                <c:formatCode>#,##0.0</c:formatCode>
                <c:ptCount val="8"/>
                <c:pt idx="0">
                  <c:v>80.921758547403599</c:v>
                </c:pt>
                <c:pt idx="1">
                  <c:v>70.8354633221916</c:v>
                </c:pt>
                <c:pt idx="2">
                  <c:v>54.664515080072398</c:v>
                </c:pt>
                <c:pt idx="3">
                  <c:v>42.305307706930101</c:v>
                </c:pt>
                <c:pt idx="4">
                  <c:v>38.933953833755197</c:v>
                </c:pt>
                <c:pt idx="5">
                  <c:v>33.293116552296198</c:v>
                </c:pt>
                <c:pt idx="6">
                  <c:v>18.831336608242299</c:v>
                </c:pt>
                <c:pt idx="7">
                  <c:v>20.5816157646051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A - nejvyšší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</c:v>
                </c:pt>
                <c:pt idx="5">
                  <c:v>E1</c:v>
                </c:pt>
                <c:pt idx="6">
                  <c:v>E2</c:v>
                </c:pt>
                <c:pt idx="7">
                  <c:v>E3 - nejnižší</c:v>
                </c:pt>
              </c:strCache>
            </c:strRef>
          </c:cat>
          <c:val>
            <c:numRef>
              <c:f>List1!$C$2:$C$9</c:f>
              <c:numCache>
                <c:formatCode>#,##0.0</c:formatCode>
                <c:ptCount val="8"/>
                <c:pt idx="0">
                  <c:v>98.810207618460396</c:v>
                </c:pt>
                <c:pt idx="1">
                  <c:v>92.928717547297097</c:v>
                </c:pt>
                <c:pt idx="2">
                  <c:v>92.9399856501675</c:v>
                </c:pt>
                <c:pt idx="3">
                  <c:v>84.809120830092596</c:v>
                </c:pt>
                <c:pt idx="4">
                  <c:v>79.847742870328602</c:v>
                </c:pt>
                <c:pt idx="5">
                  <c:v>76.877741064534106</c:v>
                </c:pt>
                <c:pt idx="6">
                  <c:v>65.108747179927406</c:v>
                </c:pt>
                <c:pt idx="7">
                  <c:v>67.502094388899906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628544"/>
        <c:axId val="291630080"/>
      </c:barChart>
      <c:catAx>
        <c:axId val="29162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291630080"/>
        <c:crosses val="autoZero"/>
        <c:auto val="1"/>
        <c:lblAlgn val="ctr"/>
        <c:lblOffset val="100"/>
        <c:noMultiLvlLbl val="0"/>
      </c:catAx>
      <c:valAx>
        <c:axId val="291630080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2916285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400">
                    <a:latin typeface="Century Gothic" panose="020B0502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A - nejvyšší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</c:v>
                </c:pt>
                <c:pt idx="5">
                  <c:v>E1</c:v>
                </c:pt>
                <c:pt idx="6">
                  <c:v>E2</c:v>
                </c:pt>
                <c:pt idx="7">
                  <c:v>E3 - nejnižší</c:v>
                </c:pt>
              </c:strCache>
            </c:strRef>
          </c:cat>
          <c:val>
            <c:numRef>
              <c:f>List1!$B$2:$B$9</c:f>
              <c:numCache>
                <c:formatCode>#,##0.0</c:formatCode>
                <c:ptCount val="8"/>
                <c:pt idx="0">
                  <c:v>75.436217456959994</c:v>
                </c:pt>
                <c:pt idx="1">
                  <c:v>64.353629587072106</c:v>
                </c:pt>
                <c:pt idx="2">
                  <c:v>66.622615855780595</c:v>
                </c:pt>
                <c:pt idx="3">
                  <c:v>61.617229031928197</c:v>
                </c:pt>
                <c:pt idx="4">
                  <c:v>53.602156792872997</c:v>
                </c:pt>
                <c:pt idx="5">
                  <c:v>51.174383327616297</c:v>
                </c:pt>
                <c:pt idx="6">
                  <c:v>39.529143956053602</c:v>
                </c:pt>
                <c:pt idx="7">
                  <c:v>29.5139214576953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400">
                    <a:latin typeface="Century Gothic" panose="020B0502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A - nejvyšší</c:v>
                </c:pt>
                <c:pt idx="1">
                  <c:v>B</c:v>
                </c:pt>
                <c:pt idx="2">
                  <c:v>C1</c:v>
                </c:pt>
                <c:pt idx="3">
                  <c:v>C2</c:v>
                </c:pt>
                <c:pt idx="4">
                  <c:v>D</c:v>
                </c:pt>
                <c:pt idx="5">
                  <c:v>E1</c:v>
                </c:pt>
                <c:pt idx="6">
                  <c:v>E2</c:v>
                </c:pt>
                <c:pt idx="7">
                  <c:v>E3 - nejnižší</c:v>
                </c:pt>
              </c:strCache>
            </c:strRef>
          </c:cat>
          <c:val>
            <c:numRef>
              <c:f>List1!$C$2:$C$9</c:f>
              <c:numCache>
                <c:formatCode>#,##0.0</c:formatCode>
                <c:ptCount val="8"/>
                <c:pt idx="0">
                  <c:v>78.9470194982283</c:v>
                </c:pt>
                <c:pt idx="1">
                  <c:v>66.623966604692797</c:v>
                </c:pt>
                <c:pt idx="2">
                  <c:v>65.101844471802096</c:v>
                </c:pt>
                <c:pt idx="3">
                  <c:v>59.875386534974702</c:v>
                </c:pt>
                <c:pt idx="4">
                  <c:v>49.027045626586897</c:v>
                </c:pt>
                <c:pt idx="5">
                  <c:v>49.102326311956901</c:v>
                </c:pt>
                <c:pt idx="6">
                  <c:v>35.3711038925642</c:v>
                </c:pt>
                <c:pt idx="7">
                  <c:v>37.423427094156501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56128"/>
        <c:axId val="291457664"/>
      </c:barChart>
      <c:catAx>
        <c:axId val="29145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cs-CZ"/>
          </a:p>
        </c:txPr>
        <c:crossAx val="291457664"/>
        <c:crosses val="autoZero"/>
        <c:auto val="1"/>
        <c:lblAlgn val="ctr"/>
        <c:lblOffset val="100"/>
        <c:noMultiLvlLbl val="0"/>
      </c:catAx>
      <c:valAx>
        <c:axId val="291457664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291456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218710632905194"/>
          <c:y val="0.90140966721854754"/>
          <c:w val="0.22872199699091814"/>
          <c:h val="9.8590332781452461E-2"/>
        </c:manualLayout>
      </c:layout>
      <c:overlay val="0"/>
      <c:txPr>
        <a:bodyPr/>
        <a:lstStyle/>
        <a:p>
          <a:pPr>
            <a:defRPr sz="140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91048167188226E-3"/>
          <c:y val="0.17175480387575356"/>
          <c:w val="0.97118548692127837"/>
          <c:h val="0.70427666547613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méně než třetina pracujících v průmyslu a stavebnictví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2A-411D-96AC-B37F4872B7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2A-411D-96AC-B37F4872B7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2A-411D-96AC-B37F4872B7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2A-411D-96AC-B37F4872B7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2A-411D-96AC-B37F4872B7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72A-411D-96AC-B37F4872B78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C4F-47C4-BB15-E82D4E3BC24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C4F-47C4-BB15-E82D4E3BC24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C4F-47C4-BB15-E82D4E3BC24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4C4F-47C4-BB15-E82D4E3BC24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4C4F-47C4-BB15-E82D4E3BC24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4C4F-47C4-BB15-E82D4E3BC2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Miloš Zeman</c:v>
                </c:pt>
                <c:pt idx="1">
                  <c:v>Jiří Drahoš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2A-411D-96AC-B37F4872B78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více než třetina pracujících v průmyslu a stavebnictví</c:v>
                </c:pt>
              </c:strCache>
            </c:strRef>
          </c:tx>
          <c:spPr>
            <a:solidFill>
              <a:srgbClr val="247BA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4C4F-47C4-BB15-E82D4E3BC24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4C4F-47C4-BB15-E82D4E3BC24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4C4F-47C4-BB15-E82D4E3BC24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4C4F-47C4-BB15-E82D4E3BC24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C4F-47C4-BB15-E82D4E3BC24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4C4F-47C4-BB15-E82D4E3BC24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4C4F-47C4-BB15-E82D4E3BC24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4C4F-47C4-BB15-E82D4E3BC24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4C4F-47C4-BB15-E82D4E3BC24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4C4F-47C4-BB15-E82D4E3BC24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4C4F-47C4-BB15-E82D4E3BC24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4C4F-47C4-BB15-E82D4E3BC24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Miloš Zeman</c:v>
                </c:pt>
                <c:pt idx="1">
                  <c:v>Jiří Drahoš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4C4F-47C4-BB15-E82D4E3BC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1545856"/>
        <c:axId val="291547392"/>
      </c:barChart>
      <c:catAx>
        <c:axId val="29154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cs-CZ" sz="1200" b="0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291547392"/>
        <c:crosses val="autoZero"/>
        <c:auto val="1"/>
        <c:lblAlgn val="ctr"/>
        <c:lblOffset val="100"/>
        <c:noMultiLvlLbl val="0"/>
      </c:catAx>
      <c:valAx>
        <c:axId val="291547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154585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 algn="ctr">
              <a:defRPr lang="cs-CZ" sz="14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 algn="ctr">
              <a:defRPr lang="cs-CZ" sz="14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2.515740456668874E-3"/>
          <c:y val="1.3943487156346565E-2"/>
          <c:w val="0.99748425954333109"/>
          <c:h val="0.1129702168943585"/>
        </c:manualLayout>
      </c:layout>
      <c:overlay val="0"/>
      <c:txPr>
        <a:bodyPr/>
        <a:lstStyle/>
        <a:p>
          <a:pPr algn="ctr">
            <a:defRPr sz="140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687B-F90A-481C-B3DA-0A0AC98B9C85}" type="datetimeFigureOut">
              <a:rPr lang="cs-CZ" smtClean="0"/>
              <a:t>19.05.2018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27ED-3881-4568-A122-BD0802DF1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65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B4C7-AFF3-461F-BBF4-A98632A2323E}" type="datetimeFigureOut">
              <a:rPr lang="cs-CZ" smtClean="0"/>
              <a:t>19.05.2018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770F-F948-4502-BF27-615B04FBE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7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2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9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Sociodemografické proměnné </a:t>
            </a:r>
            <a:r>
              <a:rPr lang="cs-CZ" dirty="0"/>
              <a:t>(věk, vzdělání, čistý měsíční příjem)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Spokojenost</a:t>
            </a:r>
            <a:r>
              <a:rPr lang="cs-CZ" dirty="0"/>
              <a:t> (se sebou a se společností)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Víra v boha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Politická angažovanost </a:t>
            </a:r>
            <a:r>
              <a:rPr lang="cs-CZ" dirty="0"/>
              <a:t>(potenciální volební účast)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Důležité hodnoty </a:t>
            </a:r>
            <a:r>
              <a:rPr lang="cs-CZ" dirty="0"/>
              <a:t>(materialismus)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Sebehodnocení </a:t>
            </a:r>
            <a:r>
              <a:rPr lang="cs-CZ" dirty="0"/>
              <a:t>(Uznávání tradičních hodnot, nezávislost)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Postoj k uprchlíkům </a:t>
            </a:r>
            <a:r>
              <a:rPr lang="cs-CZ" dirty="0"/>
              <a:t>(odmítám přijímání, odmítám finanční pomoc)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Společenské postoje </a:t>
            </a:r>
            <a:r>
              <a:rPr lang="cs-CZ" dirty="0"/>
              <a:t>(spol. spokojenost, spol. zodpovědnost, křesťanství, paternalismus, zájem o politiku, víra v jedince, autoritářství)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Minulé volební chování </a:t>
            </a:r>
            <a:r>
              <a:rPr lang="cs-CZ" dirty="0"/>
              <a:t>(pravicová volba, levicová volba)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5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4678288" cy="15121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469A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0976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4320480" cy="15121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469A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1499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04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959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57200" y="1204342"/>
            <a:ext cx="8208911" cy="3455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6832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457200" y="1204342"/>
            <a:ext cx="4402831" cy="345564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1"/>
          </p:nvPr>
        </p:nvSpPr>
        <p:spPr>
          <a:xfrm>
            <a:off x="5220072" y="1203598"/>
            <a:ext cx="3456000" cy="345665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4678288" cy="15121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469A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884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612ECB3-5860-43D6-84C9-520D57950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r="22598"/>
          <a:stretch/>
        </p:blipFill>
        <p:spPr>
          <a:xfrm>
            <a:off x="5148064" y="0"/>
            <a:ext cx="3995936" cy="45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67DEA96-5DF1-4C59-B6C7-46B205258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6" t="14419" r="13200" b="49201"/>
          <a:stretch/>
        </p:blipFill>
        <p:spPr>
          <a:xfrm rot="5400000">
            <a:off x="7328842" y="3328345"/>
            <a:ext cx="1759124" cy="18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469A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 txBox="1">
            <a:spLocks/>
          </p:cNvSpPr>
          <p:nvPr/>
        </p:nvSpPr>
        <p:spPr>
          <a:xfrm>
            <a:off x="683568" y="4323159"/>
            <a:ext cx="5688112" cy="43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Daniel Prokop</a:t>
            </a: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smtClean="0"/>
              <a:t>Zapomenutý volič </a:t>
            </a:r>
            <a:br>
              <a:rPr lang="cs-CZ" sz="3600" dirty="0" smtClean="0"/>
            </a:br>
            <a:r>
              <a:rPr lang="cs-CZ" sz="3600" dirty="0" smtClean="0"/>
              <a:t>a </a:t>
            </a:r>
            <a:r>
              <a:rPr lang="cs-CZ" sz="3600" dirty="0" smtClean="0"/>
              <a:t>skryté nerovnosti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3871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048672" cy="15121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Vzdělanostní nerovnosti a sociální mobilita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Geograficky nerovné školství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04" y="1347614"/>
            <a:ext cx="5762799" cy="35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ČŠI 2018</a:t>
            </a:r>
          </a:p>
        </p:txBody>
      </p:sp>
    </p:spTree>
    <p:extLst>
      <p:ext uri="{BB962C8B-B14F-4D97-AF65-F5344CB8AC3E}">
        <p14:creationId xmlns:p14="http://schemas.microsoft.com/office/powerpoint/2010/main" val="26611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sociálního původu na výsledky (PISA 2015)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51520" y="1563638"/>
            <a:ext cx="8892480" cy="3815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Vliv SES na výsledky v přírodních vědách – </a:t>
            </a:r>
            <a:r>
              <a:rPr lang="cs-CZ" sz="1800" b="1" dirty="0" smtClean="0">
                <a:latin typeface="Century Gothic" panose="020B0502020202020204" pitchFamily="34" charset="0"/>
              </a:rPr>
              <a:t>7. nejhorší v OECD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Nárůst vlivu SES výsledky 2006-2015 – </a:t>
            </a:r>
            <a:r>
              <a:rPr lang="cs-CZ" sz="1800" b="1" dirty="0" smtClean="0">
                <a:latin typeface="Century Gothic" panose="020B0502020202020204" pitchFamily="34" charset="0"/>
              </a:rPr>
              <a:t>4. nejhorší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Vliv SES na finanční gramotnost – </a:t>
            </a:r>
            <a:r>
              <a:rPr lang="cs-CZ" sz="1800" b="1" dirty="0" smtClean="0">
                <a:latin typeface="Century Gothic" panose="020B0502020202020204" pitchFamily="34" charset="0"/>
              </a:rPr>
              <a:t>8. nejhorší</a:t>
            </a:r>
            <a:endParaRPr lang="cs-CZ" sz="18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Rozdíl v šikaně na bohatých a chudých školách – </a:t>
            </a:r>
            <a:r>
              <a:rPr lang="cs-CZ" sz="1800" b="1" dirty="0" smtClean="0">
                <a:latin typeface="Century Gothic" panose="020B0502020202020204" pitchFamily="34" charset="0"/>
              </a:rPr>
              <a:t>6 nejhorší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Minimum </a:t>
            </a:r>
            <a:r>
              <a:rPr lang="cs-CZ" sz="1800" dirty="0">
                <a:latin typeface="Century Gothic" panose="020B0502020202020204" pitchFamily="34" charset="0"/>
              </a:rPr>
              <a:t>znevýhodněných studentů vědecká kariéra – </a:t>
            </a:r>
            <a:r>
              <a:rPr lang="cs-CZ" sz="1800" b="1" dirty="0">
                <a:latin typeface="Century Gothic" panose="020B0502020202020204" pitchFamily="34" charset="0"/>
              </a:rPr>
              <a:t>2. nejhorší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Rozdíl v aspiracích chudých a bohatých rodičů na VŠ dítěte – </a:t>
            </a:r>
            <a:r>
              <a:rPr lang="cs-CZ" sz="1800" b="1" dirty="0" smtClean="0">
                <a:latin typeface="Century Gothic" panose="020B0502020202020204" pitchFamily="34" charset="0"/>
              </a:rPr>
              <a:t>3. nejhorší</a:t>
            </a:r>
            <a:endParaRPr lang="cs-CZ" sz="1800" b="1" dirty="0">
              <a:latin typeface="Century Gothic" panose="020B0502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PISA 2015</a:t>
            </a:r>
          </a:p>
        </p:txBody>
      </p:sp>
    </p:spTree>
    <p:extLst>
      <p:ext uri="{BB962C8B-B14F-4D97-AF65-F5344CB8AC3E}">
        <p14:creationId xmlns:p14="http://schemas.microsoft.com/office/powerpoint/2010/main" val="34828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Studenti: Byl komunismus lepší než současnost?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81554"/>
              </p:ext>
            </p:extLst>
          </p:nvPr>
        </p:nvGraphicFramePr>
        <p:xfrm>
          <a:off x="1568" y="1131590"/>
          <a:ext cx="902735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MEDIAN pro ČVT</a:t>
            </a:r>
          </a:p>
        </p:txBody>
      </p:sp>
    </p:spTree>
    <p:extLst>
      <p:ext uri="{BB962C8B-B14F-4D97-AF65-F5344CB8AC3E}">
        <p14:creationId xmlns:p14="http://schemas.microsoft.com/office/powerpoint/2010/main" val="27478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048672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r>
              <a:rPr lang="cs-CZ" dirty="0" smtClean="0"/>
              <a:t> a mediální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Uživatelé </a:t>
            </a:r>
            <a:r>
              <a:rPr lang="cs-CZ" dirty="0" smtClean="0"/>
              <a:t>internetu 2007-2017</a:t>
            </a:r>
            <a:br>
              <a:rPr lang="cs-CZ" dirty="0" smtClean="0"/>
            </a:br>
            <a:r>
              <a:rPr lang="cs-CZ" dirty="0" smtClean="0"/>
              <a:t>DLE SOCIOEKOMIKY </a:t>
            </a:r>
            <a:endParaRPr lang="cs-CZ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675331653"/>
              </p:ext>
            </p:extLst>
          </p:nvPr>
        </p:nvGraphicFramePr>
        <p:xfrm>
          <a:off x="323528" y="1563638"/>
          <a:ext cx="85689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MML-TGI</a:t>
            </a:r>
          </a:p>
        </p:txBody>
      </p:sp>
    </p:spTree>
    <p:extLst>
      <p:ext uri="{BB962C8B-B14F-4D97-AF65-F5344CB8AC3E}">
        <p14:creationId xmlns:p14="http://schemas.microsoft.com/office/powerpoint/2010/main" val="214750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21969"/>
            <a:ext cx="9144000" cy="9933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Denní četba zpravodajského tisku</a:t>
            </a:r>
            <a:br>
              <a:rPr lang="cs-CZ" dirty="0" smtClean="0"/>
            </a:br>
            <a:r>
              <a:rPr lang="cs-CZ" dirty="0" smtClean="0"/>
              <a:t>či webů – dle </a:t>
            </a:r>
            <a:r>
              <a:rPr lang="cs-CZ" dirty="0" err="1" smtClean="0"/>
              <a:t>socioekonomiky</a:t>
            </a:r>
            <a:endParaRPr lang="cs-CZ" sz="2100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576933167"/>
              </p:ext>
            </p:extLst>
          </p:nvPr>
        </p:nvGraphicFramePr>
        <p:xfrm>
          <a:off x="395536" y="1491630"/>
          <a:ext cx="84969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MML-TGI</a:t>
            </a:r>
          </a:p>
        </p:txBody>
      </p:sp>
    </p:spTree>
    <p:extLst>
      <p:ext uri="{BB962C8B-B14F-4D97-AF65-F5344CB8AC3E}">
        <p14:creationId xmlns:p14="http://schemas.microsoft.com/office/powerpoint/2010/main" val="72410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912768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Jak se to projevuje ve volbách??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141" y="0"/>
            <a:ext cx="9144000" cy="857250"/>
          </a:xfrm>
        </p:spPr>
        <p:txBody>
          <a:bodyPr>
            <a:noAutofit/>
          </a:bodyPr>
          <a:lstStyle/>
          <a:p>
            <a:r>
              <a:rPr lang="cs-CZ" sz="2800" dirty="0" smtClean="0"/>
              <a:t>Volební model 11/2017 – 04/2018</a:t>
            </a:r>
            <a:br>
              <a:rPr lang="cs-CZ" sz="2800" dirty="0" smtClean="0"/>
            </a:br>
            <a:r>
              <a:rPr lang="cs-CZ" sz="2800" dirty="0" smtClean="0"/>
              <a:t>SOCIALNÍ SKUPINY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3" r="5791"/>
          <a:stretch/>
        </p:blipFill>
        <p:spPr bwMode="auto">
          <a:xfrm>
            <a:off x="1979712" y="1269361"/>
            <a:ext cx="6614200" cy="18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00" y="2931790"/>
            <a:ext cx="6641823" cy="17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9414" y="17076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Nízkopříjmoví a nezaměstnaní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91854" y="36688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Zaměstnanci 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12-20k čistého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480399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showme.median.cz</a:t>
            </a:r>
          </a:p>
        </p:txBody>
      </p:sp>
    </p:spTree>
    <p:extLst>
      <p:ext uri="{BB962C8B-B14F-4D97-AF65-F5344CB8AC3E}">
        <p14:creationId xmlns:p14="http://schemas.microsoft.com/office/powerpoint/2010/main" val="21640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141" y="0"/>
            <a:ext cx="9144000" cy="857250"/>
          </a:xfrm>
        </p:spPr>
        <p:txBody>
          <a:bodyPr>
            <a:noAutofit/>
          </a:bodyPr>
          <a:lstStyle/>
          <a:p>
            <a:r>
              <a:rPr lang="cs-CZ" sz="2800" dirty="0" smtClean="0"/>
              <a:t>Volby 2017 – DLE PODÍLU LIDÍ S MATURITOU V OBCI</a:t>
            </a:r>
            <a:endParaRPr lang="cs-CZ" sz="2800" dirty="0"/>
          </a:p>
        </p:txBody>
      </p:sp>
      <p:pic>
        <p:nvPicPr>
          <p:cNvPr id="3074" name="Picture 2" descr="C:\Users\MICHAL~1\AppData\Local\Temp\Rar$DRa0.647\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9" b="3213"/>
          <a:stretch/>
        </p:blipFill>
        <p:spPr bwMode="auto">
          <a:xfrm>
            <a:off x="3322220" y="980859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CHAL~1\AppData\Local\Temp\Rar$DRa0.647\0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423539" y="98221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ICHAL~1\AppData\Local\Temp\Rar$DRa0.647\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202643" y="980859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ICHAL~1\AppData\Local\Temp\Rar$DRa0.647\0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3322219" y="234520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ICHAL~1\AppData\Local\Temp\Rar$DRa0.647\00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423537" y="370094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ICHAL~1\AppData\Local\Temp\Rar$DRa0.647\00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423537" y="2341580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MICHAL~1\AppData\Local\Temp\Rar$DRa0.647\00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3322219" y="370094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MICHAL~1\AppData\Local\Temp\Rar$DRa0.647\000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202642" y="3696720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MICHAL~1\AppData\Local\Temp\Rar$DRa0.647\000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202642" y="234520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53710"/>
              </p:ext>
            </p:extLst>
          </p:nvPr>
        </p:nvGraphicFramePr>
        <p:xfrm>
          <a:off x="1206530" y="987574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620"/>
                <a:gridCol w="283119"/>
                <a:gridCol w="1851756"/>
                <a:gridCol w="256338"/>
                <a:gridCol w="1828797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ODS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Piráti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28" name="Tabulk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26398"/>
              </p:ext>
            </p:extLst>
          </p:nvPr>
        </p:nvGraphicFramePr>
        <p:xfrm>
          <a:off x="1237005" y="2345206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142"/>
                <a:gridCol w="294597"/>
                <a:gridCol w="1836452"/>
                <a:gridCol w="260164"/>
                <a:gridCol w="1840275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SPD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ČSSD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KSČM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55883"/>
              </p:ext>
            </p:extLst>
          </p:nvPr>
        </p:nvGraphicFramePr>
        <p:xfrm>
          <a:off x="1266346" y="3707681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968"/>
                <a:gridCol w="294597"/>
                <a:gridCol w="1832626"/>
                <a:gridCol w="275468"/>
                <a:gridCol w="1824971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KDU-ČSL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TOP 09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STAN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6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entury Gothic" panose="020B0502020202020204" pitchFamily="34" charset="0"/>
              </a:rPr>
              <a:t>Společenské trendy za nástupem populismu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entury Gothic" panose="020B0502020202020204" pitchFamily="34" charset="0"/>
              </a:rPr>
              <a:t>Skryté nerovnosti v Česku </a:t>
            </a:r>
          </a:p>
          <a:p>
            <a:pPr marL="1085850" lvl="1" indent="-342900"/>
            <a:r>
              <a:rPr lang="cs-CZ" sz="2000" dirty="0" smtClean="0">
                <a:latin typeface="Century Gothic" panose="020B0502020202020204" pitchFamily="34" charset="0"/>
              </a:rPr>
              <a:t>Ekonomické a regionální</a:t>
            </a:r>
          </a:p>
          <a:p>
            <a:pPr marL="1085850" lvl="1" indent="-342900"/>
            <a:r>
              <a:rPr lang="cs-CZ" sz="2000" dirty="0" smtClean="0">
                <a:latin typeface="Century Gothic" panose="020B0502020202020204" pitchFamily="34" charset="0"/>
              </a:rPr>
              <a:t>Vzdělanostní </a:t>
            </a:r>
            <a:r>
              <a:rPr lang="cs-CZ" sz="2000" dirty="0" smtClean="0">
                <a:latin typeface="Century Gothic" panose="020B0502020202020204" pitchFamily="34" charset="0"/>
              </a:rPr>
              <a:t>nerovnosti </a:t>
            </a:r>
          </a:p>
          <a:p>
            <a:pPr marL="1085850" lvl="1" indent="-342900"/>
            <a:r>
              <a:rPr lang="cs-CZ" sz="2000" dirty="0" smtClean="0">
                <a:latin typeface="Century Gothic" panose="020B0502020202020204" pitchFamily="34" charset="0"/>
              </a:rPr>
              <a:t>Sociální </a:t>
            </a:r>
            <a:r>
              <a:rPr lang="cs-CZ" sz="2000" dirty="0" smtClean="0">
                <a:latin typeface="Century Gothic" panose="020B0502020202020204" pitchFamily="34" charset="0"/>
              </a:rPr>
              <a:t>mobilita </a:t>
            </a:r>
            <a:endParaRPr lang="cs-CZ" sz="2000" dirty="0">
              <a:latin typeface="Century Gothic" panose="020B0502020202020204" pitchFamily="34" charset="0"/>
            </a:endParaRPr>
          </a:p>
          <a:p>
            <a:pPr marL="1085850" lvl="1" indent="-342900"/>
            <a:r>
              <a:rPr lang="cs-CZ" sz="2000" dirty="0" smtClean="0">
                <a:latin typeface="Century Gothic" panose="020B0502020202020204" pitchFamily="34" charset="0"/>
              </a:rPr>
              <a:t>Digital </a:t>
            </a:r>
            <a:r>
              <a:rPr lang="cs-CZ" sz="2000" dirty="0" err="1" smtClean="0">
                <a:latin typeface="Century Gothic" panose="020B0502020202020204" pitchFamily="34" charset="0"/>
              </a:rPr>
              <a:t>divide</a:t>
            </a:r>
            <a:r>
              <a:rPr lang="cs-CZ" sz="2000" dirty="0" smtClean="0">
                <a:latin typeface="Century Gothic" panose="020B0502020202020204" pitchFamily="34" charset="0"/>
              </a:rPr>
              <a:t> a mediální zdroje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141" y="0"/>
            <a:ext cx="9144000" cy="857250"/>
          </a:xfrm>
        </p:spPr>
        <p:txBody>
          <a:bodyPr>
            <a:noAutofit/>
          </a:bodyPr>
          <a:lstStyle/>
          <a:p>
            <a:r>
              <a:rPr lang="cs-CZ" sz="2800" dirty="0" smtClean="0"/>
              <a:t>Volby 2017 – DLE PODÍLU NEZAMĚSTNANÝCH</a:t>
            </a:r>
            <a:endParaRPr lang="cs-CZ" sz="2800" dirty="0"/>
          </a:p>
        </p:txBody>
      </p:sp>
      <p:pic>
        <p:nvPicPr>
          <p:cNvPr id="34" name="Picture 2" descr="C:\Users\MICHAL~1\AppData\Local\Temp\Rar$DRa0.589\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3456514" y="843558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CHAL~1\AppData\Local\Temp\Rar$DRa0.589\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3456514" y="220503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MICHAL~1\AppData\Local\Temp\Rar$DRa0.589\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558431" y="3566514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MICHAL~1\AppData\Local\Temp\Rar$DRa0.589\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558431" y="220503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MICHAL~1\AppData\Local\Temp\Rar$DRa0.589\0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5558431" y="843558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MICHAL~1\AppData\Local\Temp\Rar$DRa0.589\00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3456513" y="3566514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MICHAL~1\AppData\Local\Temp\Rar$DRa0.589\00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331640" y="843558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MICHAL~1\AppData\Local\Temp\Rar$DRa0.589\000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331640" y="3566514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MICHAL~1\AppData\Local\Temp\Rar$DRa0.589\000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008" b="3212"/>
          <a:stretch/>
        </p:blipFill>
        <p:spPr bwMode="auto">
          <a:xfrm>
            <a:off x="1331640" y="2205036"/>
            <a:ext cx="1931225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63506"/>
              </p:ext>
            </p:extLst>
          </p:nvPr>
        </p:nvGraphicFramePr>
        <p:xfrm>
          <a:off x="1399166" y="855036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620"/>
                <a:gridCol w="283119"/>
                <a:gridCol w="1851756"/>
                <a:gridCol w="256338"/>
                <a:gridCol w="1828797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ODS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Piráti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44" name="Tabulk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71644"/>
              </p:ext>
            </p:extLst>
          </p:nvPr>
        </p:nvGraphicFramePr>
        <p:xfrm>
          <a:off x="1399166" y="2214521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142"/>
                <a:gridCol w="294597"/>
                <a:gridCol w="1836452"/>
                <a:gridCol w="260164"/>
                <a:gridCol w="1840275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SPD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ČSSD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KSČM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45" name="Tabulk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72805"/>
              </p:ext>
            </p:extLst>
          </p:nvPr>
        </p:nvGraphicFramePr>
        <p:xfrm>
          <a:off x="1399166" y="3576119"/>
          <a:ext cx="6061630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968"/>
                <a:gridCol w="294597"/>
                <a:gridCol w="1832626"/>
                <a:gridCol w="275468"/>
                <a:gridCol w="1824971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KDU-ČSL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TOP 09</a:t>
                      </a:r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STAN</a:t>
                      </a:r>
                      <a:endParaRPr lang="cs-CZ" sz="14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cs-CZ" sz="3200" dirty="0" smtClean="0"/>
              <a:t>Prezident 2. kolo - % v průmyslu a stavebnictví</a:t>
            </a:r>
            <a:endParaRPr lang="cs-CZ" sz="3200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="" xmlns:a16="http://schemas.microsoft.com/office/drawing/2014/main" id="{D860911E-9C75-4774-A691-0016A1FCD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116039"/>
              </p:ext>
            </p:extLst>
          </p:nvPr>
        </p:nvGraphicFramePr>
        <p:xfrm>
          <a:off x="422977" y="1093681"/>
          <a:ext cx="4025455" cy="355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 r="910"/>
          <a:stretch/>
        </p:blipFill>
        <p:spPr bwMode="auto">
          <a:xfrm>
            <a:off x="4464909" y="1093681"/>
            <a:ext cx="4341340" cy="32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9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511"/>
            <a:ext cx="8229600" cy="857250"/>
          </a:xfrm>
        </p:spPr>
        <p:txBody>
          <a:bodyPr>
            <a:normAutofit/>
          </a:bodyPr>
          <a:lstStyle/>
          <a:p>
            <a:r>
              <a:rPr lang="cs-CZ" sz="3200" dirty="0"/>
              <a:t>Prezident 2. kolo - % </a:t>
            </a:r>
            <a:r>
              <a:rPr lang="cs-CZ" sz="3200" dirty="0" smtClean="0"/>
              <a:t>lidí v exekuci</a:t>
            </a:r>
            <a:endParaRPr lang="cs-CZ" sz="3200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="" xmlns:a16="http://schemas.microsoft.com/office/drawing/2014/main" id="{D860911E-9C75-4774-A691-0016A1FCD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100538"/>
              </p:ext>
            </p:extLst>
          </p:nvPr>
        </p:nvGraphicFramePr>
        <p:xfrm>
          <a:off x="422977" y="1025611"/>
          <a:ext cx="4025455" cy="362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38" y="1025611"/>
            <a:ext cx="4453509" cy="33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3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264696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Uzavírání společenských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9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Jak volilo naše okolí</a:t>
            </a:r>
            <a:endParaRPr lang="cs-CZ" sz="40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535E8B31-C621-44EA-9EBD-011E154C2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331495"/>
              </p:ext>
            </p:extLst>
          </p:nvPr>
        </p:nvGraphicFramePr>
        <p:xfrm>
          <a:off x="467545" y="1035697"/>
          <a:ext cx="7992887" cy="39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MEDIAN</a:t>
            </a:r>
          </a:p>
        </p:txBody>
      </p:sp>
    </p:spTree>
    <p:extLst>
      <p:ext uri="{BB962C8B-B14F-4D97-AF65-F5344CB8AC3E}">
        <p14:creationId xmlns:p14="http://schemas.microsoft.com/office/powerpoint/2010/main" val="24556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D7215C-123D-4BE4-823E-A7535E4F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19" y="143058"/>
            <a:ext cx="8229600" cy="857250"/>
          </a:xfrm>
        </p:spPr>
        <p:txBody>
          <a:bodyPr/>
          <a:lstStyle/>
          <a:p>
            <a:r>
              <a:rPr lang="sk-SK" dirty="0" err="1" smtClean="0"/>
              <a:t>Vítěz</a:t>
            </a:r>
            <a:r>
              <a:rPr lang="sk-SK" dirty="0" smtClean="0"/>
              <a:t> debaty na </a:t>
            </a:r>
            <a:r>
              <a:rPr lang="sk-SK" dirty="0" err="1" smtClean="0"/>
              <a:t>Primě</a:t>
            </a:r>
            <a:endParaRPr lang="sk-SK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D06BA3EB-3B70-414B-A812-9E2BD78C9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358486"/>
              </p:ext>
            </p:extLst>
          </p:nvPr>
        </p:nvGraphicFramePr>
        <p:xfrm>
          <a:off x="251520" y="1423258"/>
          <a:ext cx="8668153" cy="293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MEDIAN</a:t>
            </a:r>
          </a:p>
        </p:txBody>
      </p:sp>
    </p:spTree>
    <p:extLst>
      <p:ext uri="{BB962C8B-B14F-4D97-AF65-F5344CB8AC3E}">
        <p14:creationId xmlns:p14="http://schemas.microsoft.com/office/powerpoint/2010/main" val="272952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95180B-4173-4ACC-B455-625E83BC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6" y="0"/>
            <a:ext cx="8229600" cy="857250"/>
          </a:xfrm>
        </p:spPr>
        <p:txBody>
          <a:bodyPr/>
          <a:lstStyle/>
          <a:p>
            <a:r>
              <a:rPr lang="cs-CZ" dirty="0"/>
              <a:t>Pozitivní a negativní volba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xmlns="" id="{A0E4B19E-D0B5-427F-BA49-1E1A3671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194071"/>
              </p:ext>
            </p:extLst>
          </p:nvPr>
        </p:nvGraphicFramePr>
        <p:xfrm>
          <a:off x="278331" y="915566"/>
          <a:ext cx="4158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xmlns="" id="{A0E4B19E-D0B5-427F-BA49-1E1A3671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894735"/>
              </p:ext>
            </p:extLst>
          </p:nvPr>
        </p:nvGraphicFramePr>
        <p:xfrm>
          <a:off x="4636288" y="915566"/>
          <a:ext cx="4158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MEDIAN</a:t>
            </a:r>
          </a:p>
        </p:txBody>
      </p:sp>
    </p:spTree>
    <p:extLst>
      <p:ext uri="{BB962C8B-B14F-4D97-AF65-F5344CB8AC3E}">
        <p14:creationId xmlns:p14="http://schemas.microsoft.com/office/powerpoint/2010/main" val="2391834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264696" cy="15121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případě dotazů</a:t>
            </a:r>
            <a:br>
              <a:rPr lang="cs-CZ" sz="2400" dirty="0" smtClean="0"/>
            </a:br>
            <a:r>
              <a:rPr lang="cs-CZ" sz="2400" dirty="0" smtClean="0"/>
              <a:t>+608 333 902</a:t>
            </a:r>
            <a:br>
              <a:rPr lang="cs-CZ" sz="2400" dirty="0" smtClean="0"/>
            </a:br>
            <a:r>
              <a:rPr lang="cs-CZ" sz="2400" dirty="0" smtClean="0"/>
              <a:t>daniel.prokop@median.cz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5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Společenské trendy za nástupem populismu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67544" y="1419622"/>
            <a:ext cx="8208911" cy="3455640"/>
          </a:xfrm>
        </p:spPr>
        <p:txBody>
          <a:bodyPr>
            <a:normAutofit/>
          </a:bodyPr>
          <a:lstStyle/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 smtClean="0">
              <a:latin typeface="Century Gothic" panose="020B0502020202020204" pitchFamily="34" charset="0"/>
            </a:endParaRPr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entury Gothic" panose="020B0502020202020204" pitchFamily="34" charset="0"/>
              </a:rPr>
              <a:t>Post-industrializace</a:t>
            </a:r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>
              <a:latin typeface="Century Gothic" panose="020B0502020202020204" pitchFamily="34" charset="0"/>
            </a:endParaRPr>
          </a:p>
          <a:p>
            <a:pPr marL="0" lvl="1" indent="-342900">
              <a:spcBef>
                <a:spcPts val="0"/>
              </a:spcBef>
            </a:pPr>
            <a:r>
              <a:rPr lang="cs-CZ" sz="1800" dirty="0">
                <a:latin typeface="Century Gothic" panose="020B0502020202020204" pitchFamily="34" charset="0"/>
              </a:rPr>
              <a:t>Konec velkých </a:t>
            </a:r>
            <a:r>
              <a:rPr lang="cs-CZ" sz="1800" dirty="0" smtClean="0">
                <a:latin typeface="Century Gothic" panose="020B0502020202020204" pitchFamily="34" charset="0"/>
              </a:rPr>
              <a:t>vyprávění</a:t>
            </a:r>
          </a:p>
          <a:p>
            <a:pPr marL="0" lvl="1" indent="-342900">
              <a:spcBef>
                <a:spcPts val="0"/>
              </a:spcBef>
            </a:pPr>
            <a:endParaRPr lang="cs-CZ" sz="1800" dirty="0">
              <a:latin typeface="Century Gothic" panose="020B0502020202020204" pitchFamily="34" charset="0"/>
            </a:endParaRPr>
          </a:p>
          <a:p>
            <a:pPr marL="0" lvl="1" indent="-342900">
              <a:spcBef>
                <a:spcPts val="0"/>
              </a:spcBef>
            </a:pPr>
            <a:r>
              <a:rPr lang="cs-CZ" sz="1800" dirty="0" smtClean="0">
                <a:latin typeface="Century Gothic" panose="020B0502020202020204" pitchFamily="34" charset="0"/>
              </a:rPr>
              <a:t>Spojení životním stylem místo práce</a:t>
            </a:r>
          </a:p>
          <a:p>
            <a:pPr marL="0" lvl="1" indent="-342900">
              <a:spcBef>
                <a:spcPts val="0"/>
              </a:spcBef>
            </a:pPr>
            <a:endParaRPr lang="cs-CZ" sz="1800" dirty="0">
              <a:latin typeface="Century Gothic" panose="020B0502020202020204" pitchFamily="34" charset="0"/>
            </a:endParaRPr>
          </a:p>
          <a:p>
            <a:pPr marL="0" lvl="1" indent="-342900">
              <a:spcBef>
                <a:spcPts val="0"/>
              </a:spcBef>
            </a:pPr>
            <a:r>
              <a:rPr lang="cs-CZ" sz="1800" dirty="0" smtClean="0">
                <a:latin typeface="Century Gothic" panose="020B0502020202020204" pitchFamily="34" charset="0"/>
              </a:rPr>
              <a:t>Digitalizace: Digital </a:t>
            </a:r>
            <a:r>
              <a:rPr lang="cs-CZ" sz="1800" dirty="0" err="1" smtClean="0">
                <a:latin typeface="Century Gothic" panose="020B0502020202020204" pitchFamily="34" charset="0"/>
              </a:rPr>
              <a:t>divide</a:t>
            </a:r>
            <a:r>
              <a:rPr lang="cs-CZ" sz="1800" dirty="0" smtClean="0">
                <a:latin typeface="Century Gothic" panose="020B0502020202020204" pitchFamily="34" charset="0"/>
              </a:rPr>
              <a:t> a  </a:t>
            </a:r>
            <a:r>
              <a:rPr lang="cs-CZ" sz="1800" dirty="0" err="1">
                <a:latin typeface="Century Gothic" panose="020B0502020202020204" pitchFamily="34" charset="0"/>
              </a:rPr>
              <a:t>v</a:t>
            </a:r>
            <a:r>
              <a:rPr lang="cs-CZ" sz="1800" dirty="0" err="1" smtClean="0">
                <a:latin typeface="Century Gothic" panose="020B0502020202020204" pitchFamily="34" charset="0"/>
              </a:rPr>
              <a:t>ideopolitica</a:t>
            </a:r>
            <a:r>
              <a:rPr lang="cs-CZ" sz="1800" dirty="0" smtClean="0">
                <a:latin typeface="Century Gothic" panose="020B0502020202020204" pitchFamily="34" charset="0"/>
              </a:rPr>
              <a:t> </a:t>
            </a:r>
            <a:endParaRPr lang="cs-CZ" sz="1800" dirty="0">
              <a:latin typeface="Century Gothic" panose="020B0502020202020204" pitchFamily="34" charset="0"/>
            </a:endParaRPr>
          </a:p>
          <a:p>
            <a:pPr marL="0" lvl="1" indent="-457200">
              <a:spcBef>
                <a:spcPts val="0"/>
              </a:spcBef>
            </a:pPr>
            <a:endParaRPr lang="cs-CZ" sz="1800" dirty="0" smtClean="0">
              <a:latin typeface="Century Gothic" panose="020B0502020202020204" pitchFamily="34" charset="0"/>
            </a:endParaRPr>
          </a:p>
          <a:p>
            <a:pPr marL="0" lvl="1" indent="-342900">
              <a:spcBef>
                <a:spcPts val="0"/>
              </a:spcBef>
            </a:pPr>
            <a:r>
              <a:rPr lang="cs-CZ" sz="1800" dirty="0">
                <a:latin typeface="Century Gothic" panose="020B0502020202020204" pitchFamily="34" charset="0"/>
              </a:rPr>
              <a:t>Nové </a:t>
            </a:r>
            <a:r>
              <a:rPr lang="cs-CZ" sz="1800" dirty="0" smtClean="0">
                <a:latin typeface="Century Gothic" panose="020B0502020202020204" pitchFamily="34" charset="0"/>
              </a:rPr>
              <a:t>nerovnosti (regionální, kulturní kapitál)</a:t>
            </a:r>
            <a:endParaRPr lang="cs-CZ" sz="1800" dirty="0" smtClean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815666"/>
            <a:ext cx="6912768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Skrytá chudoba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Mělká chudoba </a:t>
            </a:r>
            <a:br>
              <a:rPr lang="cs-CZ" dirty="0" smtClean="0"/>
            </a:br>
            <a:r>
              <a:rPr lang="cs-CZ" sz="3100" dirty="0" smtClean="0"/>
              <a:t>neschopnost hradit nečekaný výdaj (10k)</a:t>
            </a:r>
            <a:endParaRPr lang="cs-CZ" sz="31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A0E4B19E-D0B5-427F-BA49-1E1A3671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678270"/>
              </p:ext>
            </p:extLst>
          </p:nvPr>
        </p:nvGraphicFramePr>
        <p:xfrm>
          <a:off x="0" y="1203598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46506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Eurostat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Nerovnost regionů</a:t>
            </a:r>
            <a:br>
              <a:rPr lang="cs-CZ" dirty="0" smtClean="0"/>
            </a:br>
            <a:r>
              <a:rPr lang="cs-CZ" sz="3600" dirty="0" smtClean="0"/>
              <a:t>materiální a sociální deprivace</a:t>
            </a:r>
            <a:endParaRPr lang="cs-CZ" sz="36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A0E4B19E-D0B5-427F-BA49-1E1A3671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953764"/>
              </p:ext>
            </p:extLst>
          </p:nvPr>
        </p:nvGraphicFramePr>
        <p:xfrm>
          <a:off x="0" y="1203598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46506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Eurostat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Předlužení chudých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77786"/>
              </p:ext>
            </p:extLst>
          </p:nvPr>
        </p:nvGraphicFramePr>
        <p:xfrm>
          <a:off x="395536" y="1203598"/>
          <a:ext cx="8748464" cy="344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480399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Roma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2011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46506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Eurostat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inflace krade chudým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178255712"/>
              </p:ext>
            </p:extLst>
          </p:nvPr>
        </p:nvGraphicFramePr>
        <p:xfrm>
          <a:off x="323528" y="1347614"/>
          <a:ext cx="85561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465137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Eurostat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Chudoba a vnímání demokracie</a:t>
            </a:r>
            <a:endParaRPr lang="cs-CZ" sz="31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734572370"/>
              </p:ext>
            </p:extLst>
          </p:nvPr>
        </p:nvGraphicFramePr>
        <p:xfrm>
          <a:off x="251520" y="1397000"/>
          <a:ext cx="8712968" cy="326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528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Zdroj: CVVM 2016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 - barevnost 1a">
    <a:dk1>
      <a:sysClr val="windowText" lastClr="000000"/>
    </a:dk1>
    <a:lt1>
      <a:sysClr val="window" lastClr="FFFFFF"/>
    </a:lt1>
    <a:dk2>
      <a:srgbClr val="005293"/>
    </a:dk2>
    <a:lt2>
      <a:srgbClr val="989B97"/>
    </a:lt2>
    <a:accent1>
      <a:srgbClr val="043B5D"/>
    </a:accent1>
    <a:accent2>
      <a:srgbClr val="3587C9"/>
    </a:accent2>
    <a:accent3>
      <a:srgbClr val="86BDE2"/>
    </a:accent3>
    <a:accent4>
      <a:srgbClr val="A0D127"/>
    </a:accent4>
    <a:accent5>
      <a:srgbClr val="FF371B"/>
    </a:accent5>
    <a:accent6>
      <a:srgbClr val="F9FF05"/>
    </a:accent6>
    <a:hlink>
      <a:srgbClr val="005293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1044</Words>
  <Application>Microsoft Office PowerPoint</Application>
  <PresentationFormat>Předvádění na obrazovce (16:9)</PresentationFormat>
  <Paragraphs>181</Paragraphs>
  <Slides>27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systému Office</vt:lpstr>
      <vt:lpstr>Vlastní návrh</vt:lpstr>
      <vt:lpstr>Zapomenutý volič  a skryté nerovnosti</vt:lpstr>
      <vt:lpstr>Obsah</vt:lpstr>
      <vt:lpstr>Společenské trendy za nástupem populismu</vt:lpstr>
      <vt:lpstr>Skrytá chudoba</vt:lpstr>
      <vt:lpstr>Mělká chudoba  neschopnost hradit nečekaný výdaj (10k)</vt:lpstr>
      <vt:lpstr>Nerovnost regionů materiální a sociální deprivace</vt:lpstr>
      <vt:lpstr>Předlužení chudých</vt:lpstr>
      <vt:lpstr>Struktura inflace krade chudým</vt:lpstr>
      <vt:lpstr>Chudoba a vnímání demokracie</vt:lpstr>
      <vt:lpstr>Vzdělanostní nerovnosti a sociální mobilita</vt:lpstr>
      <vt:lpstr>Geograficky nerovné školství</vt:lpstr>
      <vt:lpstr>Vliv sociálního původu na výsledky (PISA 2015)</vt:lpstr>
      <vt:lpstr>Studenti: Byl komunismus lepší než současnost? </vt:lpstr>
      <vt:lpstr>Digital divide a mediální zdroje</vt:lpstr>
      <vt:lpstr>Uživatelé internetu 2007-2017 DLE SOCIOEKOMIKY </vt:lpstr>
      <vt:lpstr>Denní četba zpravodajského tisku či webů – dle socioekonomiky</vt:lpstr>
      <vt:lpstr>Jak se to projevuje ve volbách??</vt:lpstr>
      <vt:lpstr>Volební model 11/2017 – 04/2018 SOCIALNÍ SKUPINY</vt:lpstr>
      <vt:lpstr>Volby 2017 – DLE PODÍLU LIDÍ S MATURITOU V OBCI</vt:lpstr>
      <vt:lpstr>Volby 2017 – DLE PODÍLU NEZAMĚSTNANÝCH</vt:lpstr>
      <vt:lpstr>Prezident 2. kolo - % v průmyslu a stavebnictví</vt:lpstr>
      <vt:lpstr>Prezident 2. kolo - % lidí v exekuci</vt:lpstr>
      <vt:lpstr>Uzavírání společenských skupin</vt:lpstr>
      <vt:lpstr>Jak volilo naše okolí</vt:lpstr>
      <vt:lpstr>Vítěz debaty na Primě</vt:lpstr>
      <vt:lpstr>Pozitivní a negativní volba</vt:lpstr>
      <vt:lpstr>V případě dotazů +608 333 902 daniel.prokop@median.cz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Michalová Lea</dc:creator>
  <cp:lastModifiedBy>Dan</cp:lastModifiedBy>
  <cp:revision>318</cp:revision>
  <dcterms:created xsi:type="dcterms:W3CDTF">2017-03-10T13:42:43Z</dcterms:created>
  <dcterms:modified xsi:type="dcterms:W3CDTF">2018-05-19T05:27:14Z</dcterms:modified>
</cp:coreProperties>
</file>