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7" r:id="rId1"/>
  </p:sldMasterIdLst>
  <p:notesMasterIdLst>
    <p:notesMasterId r:id="rId20"/>
  </p:notesMasterIdLst>
  <p:handoutMasterIdLst>
    <p:handoutMasterId r:id="rId21"/>
  </p:handoutMasterIdLst>
  <p:sldIdLst>
    <p:sldId id="1083" r:id="rId2"/>
    <p:sldId id="1461" r:id="rId3"/>
    <p:sldId id="1469" r:id="rId4"/>
    <p:sldId id="1527" r:id="rId5"/>
    <p:sldId id="1532" r:id="rId6"/>
    <p:sldId id="1539" r:id="rId7"/>
    <p:sldId id="1537" r:id="rId8"/>
    <p:sldId id="1546" r:id="rId9"/>
    <p:sldId id="1542" r:id="rId10"/>
    <p:sldId id="1513" r:id="rId11"/>
    <p:sldId id="1510" r:id="rId12"/>
    <p:sldId id="1512" r:id="rId13"/>
    <p:sldId id="1540" r:id="rId14"/>
    <p:sldId id="1541" r:id="rId15"/>
    <p:sldId id="1543" r:id="rId16"/>
    <p:sldId id="1544" r:id="rId17"/>
    <p:sldId id="1545" r:id="rId18"/>
    <p:sldId id="1420" r:id="rId19"/>
  </p:sldIdLst>
  <p:sldSz cx="9144000" cy="6858000" type="screen4x3"/>
  <p:notesSz cx="6797675" cy="9928225"/>
  <p:defaultTextStyle>
    <a:defPPr>
      <a:defRPr lang="cs-CZ"/>
    </a:defPPr>
    <a:lvl1pPr algn="ctr" rtl="0" fontAlgn="base">
      <a:spcBef>
        <a:spcPct val="25000"/>
      </a:spcBef>
      <a:spcAft>
        <a:spcPct val="25000"/>
      </a:spcAft>
      <a:defRPr sz="2000" kern="1200">
        <a:solidFill>
          <a:srgbClr val="EEEBE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1pPr>
    <a:lvl2pPr marL="457200" algn="ctr" rtl="0" fontAlgn="base">
      <a:spcBef>
        <a:spcPct val="25000"/>
      </a:spcBef>
      <a:spcAft>
        <a:spcPct val="25000"/>
      </a:spcAft>
      <a:defRPr sz="2000" kern="1200">
        <a:solidFill>
          <a:srgbClr val="EEEBE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2pPr>
    <a:lvl3pPr marL="914400" algn="ctr" rtl="0" fontAlgn="base">
      <a:spcBef>
        <a:spcPct val="25000"/>
      </a:spcBef>
      <a:spcAft>
        <a:spcPct val="25000"/>
      </a:spcAft>
      <a:defRPr sz="2000" kern="1200">
        <a:solidFill>
          <a:srgbClr val="EEEBE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3pPr>
    <a:lvl4pPr marL="1371600" algn="ctr" rtl="0" fontAlgn="base">
      <a:spcBef>
        <a:spcPct val="25000"/>
      </a:spcBef>
      <a:spcAft>
        <a:spcPct val="25000"/>
      </a:spcAft>
      <a:defRPr sz="2000" kern="1200">
        <a:solidFill>
          <a:srgbClr val="EEEBE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4pPr>
    <a:lvl5pPr marL="1828800" algn="ctr" rtl="0" fontAlgn="base">
      <a:spcBef>
        <a:spcPct val="25000"/>
      </a:spcBef>
      <a:spcAft>
        <a:spcPct val="25000"/>
      </a:spcAft>
      <a:defRPr sz="2000" kern="1200">
        <a:solidFill>
          <a:srgbClr val="EEEBE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EEEBE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EEEBE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EEEBE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EEEBE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6E4F4"/>
    <a:srgbClr val="F4F4C0"/>
    <a:srgbClr val="000000"/>
    <a:srgbClr val="990033"/>
    <a:srgbClr val="FFFF66"/>
    <a:srgbClr val="A9CD9B"/>
    <a:srgbClr val="4C7C5E"/>
    <a:srgbClr val="A4C4AE"/>
    <a:srgbClr val="BEB28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5" autoAdjust="0"/>
    <p:restoredTop sz="99288" autoAdjust="0"/>
  </p:normalViewPr>
  <p:slideViewPr>
    <p:cSldViewPr>
      <p:cViewPr>
        <p:scale>
          <a:sx n="75" d="100"/>
          <a:sy n="75" d="100"/>
        </p:scale>
        <p:origin x="-1254" y="-228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23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2405" y="-5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1"/>
            </a:pPr>
            <a:r>
              <a:rPr lang="cs-CZ" sz="1600" b="1" i="1"/>
              <a:t>"Můžete říci, že se</a:t>
            </a:r>
            <a:r>
              <a:rPr lang="cs-CZ" sz="1600" b="1" i="1" baseline="0"/>
              <a:t> vyznáte v současném politickém dění?"</a:t>
            </a:r>
            <a:endParaRPr lang="cs-CZ" sz="1600" b="1" i="1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3773898513178389E-2"/>
          <c:y val="7.263606293012935E-2"/>
          <c:w val="0.9211087420042644"/>
          <c:h val="0.735520269707323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 ano + spíše ano</c:v>
                </c:pt>
              </c:strCache>
            </c:strRef>
          </c:tx>
          <c:spPr>
            <a:ln w="38078">
              <a:solidFill>
                <a:srgbClr val="00008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00FFFF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27"/>
              <c:layout>
                <c:manualLayout>
                  <c:x val="-1.1697106286037743E-2"/>
                  <c:y val="3.7725211261149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1.9846355514236989E-2"/>
                  <c:y val="3.08447458459534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4"/>
              <c:layout>
                <c:manualLayout>
                  <c:x val="-3.2368528271204629E-2"/>
                  <c:y val="-3.03938543894981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85">
                <a:noFill/>
              </a:ln>
            </c:spPr>
            <c:txPr>
              <a:bodyPr/>
              <a:lstStyle/>
              <a:p>
                <a:pPr>
                  <a:defRPr sz="899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 w="25400">
                <a:solidFill>
                  <a:srgbClr val="FF0000"/>
                </a:solidFill>
              </a:ln>
            </c:spPr>
            <c:trendlineType val="poly"/>
            <c:order val="2"/>
            <c:dispRSqr val="0"/>
            <c:dispEq val="0"/>
          </c:trendline>
          <c:cat>
            <c:strRef>
              <c:f>Sheet1!$B$1:$AG$1</c:f>
              <c:strCache>
                <c:ptCount val="32"/>
                <c:pt idx="0">
                  <c:v>94/05</c:v>
                </c:pt>
                <c:pt idx="1">
                  <c:v>95/04</c:v>
                </c:pt>
                <c:pt idx="2">
                  <c:v>96/02</c:v>
                </c:pt>
                <c:pt idx="3">
                  <c:v>97/05</c:v>
                </c:pt>
                <c:pt idx="4">
                  <c:v>98/01</c:v>
                </c:pt>
                <c:pt idx="5">
                  <c:v>99/01</c:v>
                </c:pt>
                <c:pt idx="6">
                  <c:v>99/12</c:v>
                </c:pt>
                <c:pt idx="7">
                  <c:v>01/02</c:v>
                </c:pt>
                <c:pt idx="8">
                  <c:v>02/01</c:v>
                </c:pt>
                <c:pt idx="9">
                  <c:v>03/01</c:v>
                </c:pt>
                <c:pt idx="10">
                  <c:v>04/01</c:v>
                </c:pt>
                <c:pt idx="11">
                  <c:v>05/05</c:v>
                </c:pt>
                <c:pt idx="12">
                  <c:v>06/12</c:v>
                </c:pt>
                <c:pt idx="13">
                  <c:v>07/01</c:v>
                </c:pt>
                <c:pt idx="14">
                  <c:v>08/01</c:v>
                </c:pt>
                <c:pt idx="15">
                  <c:v>09/01</c:v>
                </c:pt>
                <c:pt idx="16">
                  <c:v>10/01</c:v>
                </c:pt>
                <c:pt idx="17">
                  <c:v>11/03</c:v>
                </c:pt>
                <c:pt idx="18">
                  <c:v>12/01</c:v>
                </c:pt>
                <c:pt idx="19">
                  <c:v>13/01</c:v>
                </c:pt>
                <c:pt idx="20">
                  <c:v>14/01</c:v>
                </c:pt>
                <c:pt idx="21">
                  <c:v>14/03</c:v>
                </c:pt>
                <c:pt idx="22">
                  <c:v>14/09</c:v>
                </c:pt>
                <c:pt idx="23">
                  <c:v>15/01</c:v>
                </c:pt>
                <c:pt idx="24">
                  <c:v>15/03</c:v>
                </c:pt>
                <c:pt idx="25">
                  <c:v>15/12</c:v>
                </c:pt>
                <c:pt idx="26">
                  <c:v>16/03</c:v>
                </c:pt>
                <c:pt idx="27">
                  <c:v>16/12</c:v>
                </c:pt>
                <c:pt idx="28">
                  <c:v>17/03</c:v>
                </c:pt>
                <c:pt idx="29">
                  <c:v>17/06</c:v>
                </c:pt>
                <c:pt idx="30">
                  <c:v>17/10</c:v>
                </c:pt>
                <c:pt idx="31">
                  <c:v>18/04</c:v>
                </c:pt>
              </c:strCache>
            </c:strRef>
          </c:cat>
          <c:val>
            <c:numRef>
              <c:f>Sheet1!$B$2:$AG$2</c:f>
              <c:numCache>
                <c:formatCode>General</c:formatCode>
                <c:ptCount val="32"/>
                <c:pt idx="0">
                  <c:v>40</c:v>
                </c:pt>
                <c:pt idx="1">
                  <c:v>40</c:v>
                </c:pt>
                <c:pt idx="2">
                  <c:v>42</c:v>
                </c:pt>
                <c:pt idx="3">
                  <c:v>42</c:v>
                </c:pt>
                <c:pt idx="4">
                  <c:v>37</c:v>
                </c:pt>
                <c:pt idx="5">
                  <c:v>37</c:v>
                </c:pt>
                <c:pt idx="6">
                  <c:v>42</c:v>
                </c:pt>
                <c:pt idx="7">
                  <c:v>42</c:v>
                </c:pt>
                <c:pt idx="8">
                  <c:v>40</c:v>
                </c:pt>
                <c:pt idx="9">
                  <c:v>42</c:v>
                </c:pt>
                <c:pt idx="10">
                  <c:v>36</c:v>
                </c:pt>
                <c:pt idx="11">
                  <c:v>34</c:v>
                </c:pt>
                <c:pt idx="12">
                  <c:v>31</c:v>
                </c:pt>
                <c:pt idx="13">
                  <c:v>29</c:v>
                </c:pt>
                <c:pt idx="14">
                  <c:v>32</c:v>
                </c:pt>
                <c:pt idx="15">
                  <c:v>33</c:v>
                </c:pt>
                <c:pt idx="16">
                  <c:v>28</c:v>
                </c:pt>
                <c:pt idx="17">
                  <c:v>36</c:v>
                </c:pt>
                <c:pt idx="18">
                  <c:v>34</c:v>
                </c:pt>
                <c:pt idx="19">
                  <c:v>32</c:v>
                </c:pt>
                <c:pt idx="20">
                  <c:v>34</c:v>
                </c:pt>
                <c:pt idx="21">
                  <c:v>36</c:v>
                </c:pt>
                <c:pt idx="22">
                  <c:v>33</c:v>
                </c:pt>
                <c:pt idx="23">
                  <c:v>36</c:v>
                </c:pt>
                <c:pt idx="24">
                  <c:v>33</c:v>
                </c:pt>
                <c:pt idx="25">
                  <c:v>34</c:v>
                </c:pt>
                <c:pt idx="26">
                  <c:v>35</c:v>
                </c:pt>
                <c:pt idx="27">
                  <c:v>32</c:v>
                </c:pt>
                <c:pt idx="28">
                  <c:v>33</c:v>
                </c:pt>
                <c:pt idx="29">
                  <c:v>32</c:v>
                </c:pt>
                <c:pt idx="30">
                  <c:v>31</c:v>
                </c:pt>
                <c:pt idx="31">
                  <c:v>33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5571968"/>
        <c:axId val="205573504"/>
      </c:lineChart>
      <c:catAx>
        <c:axId val="20557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3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cs-CZ"/>
          </a:p>
        </c:txPr>
        <c:crossAx val="205573504"/>
        <c:crossesAt val="0"/>
        <c:auto val="1"/>
        <c:lblAlgn val="ctr"/>
        <c:lblOffset val="100"/>
        <c:tickMarkSkip val="1"/>
        <c:noMultiLvlLbl val="0"/>
      </c:catAx>
      <c:valAx>
        <c:axId val="205573504"/>
        <c:scaling>
          <c:orientation val="minMax"/>
          <c:max val="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899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4.0511727078891259E-2"/>
              <c:y val="0.22614107883817428"/>
            </c:manualLayout>
          </c:layout>
          <c:overlay val="0"/>
          <c:spPr>
            <a:noFill/>
            <a:ln w="25385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99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cs-CZ"/>
          </a:p>
        </c:txPr>
        <c:crossAx val="205571968"/>
        <c:crosses val="autoZero"/>
        <c:crossBetween val="between"/>
        <c:majorUnit val="20"/>
        <c:minorUnit val="12"/>
      </c:valAx>
      <c:spPr>
        <a:solidFill>
          <a:srgbClr val="FFFFFF"/>
        </a:solidFill>
        <a:ln w="12693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37768922325474114"/>
          <c:y val="0.91673070646420152"/>
          <c:w val="0.323539208375209"/>
          <c:h val="4.9792531120331947E-2"/>
        </c:manualLayout>
      </c:layout>
      <c:overlay val="0"/>
      <c:spPr>
        <a:solidFill>
          <a:schemeClr val="accent3">
            <a:lumMod val="60000"/>
            <a:lumOff val="40000"/>
          </a:schemeClr>
        </a:solidFill>
        <a:ln w="3173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accent3">
        <a:lumMod val="60000"/>
        <a:lumOff val="40000"/>
      </a:schemeClr>
    </a:solidFill>
    <a:ln>
      <a:noFill/>
    </a:ln>
  </c:spPr>
  <c:txPr>
    <a:bodyPr/>
    <a:lstStyle/>
    <a:p>
      <a:pPr>
        <a:defRPr sz="1424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60"/>
      <c:depthPercent val="7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50145218318103"/>
          <c:y val="0.20540417437321876"/>
          <c:w val="0.72053406906813811"/>
          <c:h val="0.59177894375372431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3696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03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60"/>
      <c:depthPercent val="7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50145218318103"/>
          <c:y val="0.20540417437321876"/>
          <c:w val="0.72053406906813811"/>
          <c:h val="0.59177894375372431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3696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03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30"/>
      <c:depthPercent val="7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297947705912088"/>
          <c:y val="0.23927247649685304"/>
          <c:w val="0.69757805928419214"/>
          <c:h val="0.57145802048473304"/>
        </c:manualLayout>
      </c:layout>
      <c:pie3DChart>
        <c:varyColors val="1"/>
        <c:ser>
          <c:idx val="0"/>
          <c:order val="0"/>
          <c:spPr>
            <a:solidFill>
              <a:srgbClr val="FF0000"/>
            </a:solidFill>
            <a:ln w="1905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pattFill prst="wdDnDiag">
                <a:fgClr>
                  <a:srgbClr val="FF6600"/>
                </a:fgClr>
                <a:bgClr>
                  <a:schemeClr val="bg1"/>
                </a:bgClr>
              </a:pattFill>
              <a:ln w="1905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6600"/>
              </a:solidFill>
              <a:ln w="1905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>
                  <a:lumMod val="65000"/>
                </a:schemeClr>
              </a:solidFill>
              <a:ln w="1905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828282"/>
              </a:solidFill>
              <a:ln w="1905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545454"/>
              </a:solidFill>
              <a:ln w="1905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9.41494996601136E-3"/>
                  <c:y val="-7.5497817626833524E-2"/>
                </c:manualLayout>
              </c:layout>
              <c:tx>
                <c:rich>
                  <a:bodyPr/>
                  <a:lstStyle/>
                  <a:p>
                    <a:r>
                      <a:rPr lang="pt-BR" dirty="0"/>
                      <a:t>Souběh </a:t>
                    </a:r>
                    <a:r>
                      <a:rPr lang="pt-BR" dirty="0" smtClean="0"/>
                      <a:t>ČSSD</a:t>
                    </a:r>
                    <a:r>
                      <a:rPr lang="cs-CZ" dirty="0" smtClean="0"/>
                      <a:t/>
                    </a:r>
                    <a:br>
                      <a:rPr lang="cs-CZ" dirty="0" smtClean="0"/>
                    </a:br>
                    <a:r>
                      <a:rPr lang="pt-BR" dirty="0" smtClean="0"/>
                      <a:t> </a:t>
                    </a:r>
                    <a:r>
                      <a:rPr lang="pt-BR" dirty="0"/>
                      <a:t>a ANO
16%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2891493931430099E-4"/>
                  <c:y val="3.292587344929099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4213629412148249E-2"/>
                  <c:y val="1.97548307024049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8887516001773966E-2"/>
                  <c:y val="-0.10494858815776878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Mimo</a:t>
                    </a:r>
                    <a:r>
                      <a:rPr lang="en-US" dirty="0"/>
                      <a:t> </a:t>
                    </a:r>
                    <a:r>
                      <a:rPr lang="en-US" dirty="0" smtClean="0"/>
                      <a:t>ČSSD</a:t>
                    </a:r>
                    <a:r>
                      <a:rPr lang="cs-CZ" dirty="0" smtClean="0"/>
                      <a:t/>
                    </a:r>
                    <a:br>
                      <a:rPr lang="cs-CZ" dirty="0" smtClean="0"/>
                    </a:br>
                    <a:r>
                      <a:rPr lang="en-US" dirty="0" smtClean="0"/>
                      <a:t> </a:t>
                    </a:r>
                    <a:r>
                      <a:rPr lang="en-US" dirty="0" err="1"/>
                      <a:t>i</a:t>
                    </a:r>
                    <a:r>
                      <a:rPr lang="en-US" dirty="0"/>
                      <a:t> ANO
38%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8.1282362639739147E-2"/>
                  <c:y val="8.397743143198721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6884097125522985E-2"/>
                  <c:y val="-2.491321576492932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4604256681688807"/>
                  <c:y val="-2.1158365861587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%" sourceLinked="0"/>
            <c:spPr>
              <a:solidFill>
                <a:schemeClr val="bg2"/>
              </a:solidFill>
              <a:ln w="9525">
                <a:solidFill>
                  <a:srgbClr val="000000"/>
                </a:solidFill>
              </a:ln>
            </c:spPr>
            <c:txPr>
              <a:bodyPr/>
              <a:lstStyle/>
              <a:p>
                <a:pPr>
                  <a:defRPr lang="cs-CZ" sz="1600" b="1" i="0" u="none" strike="noStrike" baseline="0" noProof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Souběh ČSSD a ANO</c:v>
                </c:pt>
                <c:pt idx="1">
                  <c:v>Převaha ČSSD</c:v>
                </c:pt>
                <c:pt idx="2">
                  <c:v>Převaha ANO</c:v>
                </c:pt>
                <c:pt idx="3">
                  <c:v>Mimo ČSSD i ANO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16</c:v>
                </c:pt>
                <c:pt idx="1">
                  <c:v>18</c:v>
                </c:pt>
                <c:pt idx="2">
                  <c:v>29</c:v>
                </c:pt>
                <c:pt idx="3">
                  <c:v>39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3696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03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60"/>
      <c:depthPercent val="7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50145218318103"/>
          <c:y val="0.20540417437321876"/>
          <c:w val="0.72053406906813811"/>
          <c:h val="0.59177894375372431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3696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03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418" tIns="46209" rIns="92418" bIns="46209" numCol="1" anchor="ctr" anchorCtr="0" compatLnSpc="1">
            <a:prstTxWarp prst="textNoShape">
              <a:avLst/>
            </a:prstTxWarp>
          </a:bodyPr>
          <a:lstStyle>
            <a:lvl1pPr algn="l" defTabSz="924732" eaLnBrk="0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717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418" tIns="46209" rIns="92418" bIns="46209" numCol="1" anchor="ctr" anchorCtr="0" compatLnSpc="1">
            <a:prstTxWarp prst="textNoShape">
              <a:avLst/>
            </a:prstTxWarp>
          </a:bodyPr>
          <a:lstStyle>
            <a:lvl1pPr algn="r" defTabSz="924732" eaLnBrk="0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26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l" defTabSz="924732" eaLnBrk="0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717" y="943126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defTabSz="924732" eaLnBrk="0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C4D10242-4EA4-4FC3-A8E9-D1003C22E0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520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418" tIns="46209" rIns="92418" bIns="46209" numCol="1" anchor="ctr" anchorCtr="0" compatLnSpc="1">
            <a:prstTxWarp prst="textNoShape">
              <a:avLst/>
            </a:prstTxWarp>
          </a:bodyPr>
          <a:lstStyle>
            <a:lvl1pPr algn="l" defTabSz="924732" eaLnBrk="0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7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418" tIns="46209" rIns="92418" bIns="46209" numCol="1" anchor="ctr" anchorCtr="0" compatLnSpc="1">
            <a:prstTxWarp prst="textNoShape">
              <a:avLst/>
            </a:prstTxWarp>
          </a:bodyPr>
          <a:lstStyle>
            <a:lvl1pPr algn="r" defTabSz="924732" eaLnBrk="0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15632"/>
            <a:ext cx="4985393" cy="4469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418" tIns="46209" rIns="92418" bIns="462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26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l" defTabSz="924732" eaLnBrk="0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7" y="943126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defTabSz="924732" eaLnBrk="0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21055740-290B-4888-82FE-ACBE1C4212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5545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imes New Roman" pitchFamily="18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imes New Roman" pitchFamily="18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imes New Roman" pitchFamily="18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</p:grpSp>
      </p:grpSp>
      <p:sp>
        <p:nvSpPr>
          <p:cNvPr id="58779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58779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F13C-CB80-4178-84B3-290C06EF72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20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FF7CF-0D0D-4E79-855F-43786D07F3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78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740E6-04A0-4E54-BF8E-17AA7B0D87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8331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75438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7A04F-5030-4713-98D4-84F2713F8E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7656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75438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3A91-2833-416F-B0FD-CC880BA801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67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66FA-2B5E-402F-9350-3AF496753D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267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C3E5B-9625-4CB2-AA6B-E73C46098A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967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44D59-99FE-4B06-BD8E-75C5996E82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076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4F466-F843-4198-85E0-4D6CDC6346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628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330DA-CE0E-47E9-A91F-459659C11C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797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C2E38-B826-423B-8E9A-91986C6F39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626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1851D-5ACA-4F36-B8C2-0A41912395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7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ED1EB-87C5-40BF-A3C8-8442D94DE4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106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8675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imes New Roman" pitchFamily="18" charset="0"/>
              </a:endParaRPr>
            </a:p>
          </p:txBody>
        </p:sp>
        <p:sp>
          <p:nvSpPr>
            <p:cNvPr id="58675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imes New Roman" pitchFamily="18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8675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58675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58676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58676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58676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58676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58676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58676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  <p:sp>
            <p:nvSpPr>
              <p:cNvPr id="58676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Times New Roman" pitchFamily="18" charset="0"/>
                </a:endParaRPr>
              </a:p>
            </p:txBody>
          </p:sp>
        </p:grpSp>
      </p:grpSp>
      <p:sp>
        <p:nvSpPr>
          <p:cNvPr id="58676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58676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8676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8677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8677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93A5180-28C5-421F-A38C-EB28054B11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4095" y="2780928"/>
            <a:ext cx="8015808" cy="2448272"/>
          </a:xfrm>
          <a:extLst>
            <a:ext uri="{909E8E84-426E-40DD-AFC4-6F175D3DCCD1}">
              <a14:hiddenFill xmlns:a14="http://schemas.microsoft.com/office/drawing/2010/main">
                <a:solidFill>
                  <a:srgbClr val="7F0107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ts val="600"/>
              </a:spcBef>
              <a:defRPr/>
            </a:pPr>
            <a:r>
              <a:rPr lang="cs-CZ" altLang="cs-CZ" sz="6000" dirty="0" smtClean="0">
                <a:solidFill>
                  <a:srgbClr val="BA163D"/>
                </a:solidFill>
                <a:latin typeface="Times New Roman" pitchFamily="18" charset="0"/>
              </a:rPr>
              <a:t>Odkud a kam?</a:t>
            </a:r>
            <a:br>
              <a:rPr lang="cs-CZ" altLang="cs-CZ" sz="6000" dirty="0" smtClean="0">
                <a:solidFill>
                  <a:srgbClr val="BA163D"/>
                </a:solidFill>
                <a:latin typeface="Times New Roman" pitchFamily="18" charset="0"/>
              </a:rPr>
            </a:br>
            <a:r>
              <a:rPr lang="cs-CZ" altLang="cs-CZ" b="0" dirty="0" smtClean="0">
                <a:solidFill>
                  <a:srgbClr val="BA163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cs-CZ" altLang="cs-CZ" b="0" dirty="0" smtClean="0">
                <a:solidFill>
                  <a:srgbClr val="BA163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cs-CZ" altLang="cs-CZ" sz="2000" dirty="0" smtClean="0">
                <a:solidFill>
                  <a:srgbClr val="990033"/>
                </a:solidFill>
                <a:effectLst/>
                <a:latin typeface="Times New Roman" pitchFamily="18" charset="0"/>
              </a:rPr>
              <a:t>TRENDY STEM</a:t>
            </a:r>
            <a:endParaRPr lang="cs-CZ" sz="2000" dirty="0" smtClean="0">
              <a:solidFill>
                <a:srgbClr val="990033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638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259269"/>
              </p:ext>
            </p:extLst>
          </p:nvPr>
        </p:nvGraphicFramePr>
        <p:xfrm>
          <a:off x="1043608" y="116632"/>
          <a:ext cx="1445967" cy="157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4" name="rastrový obrázek" r:id="rId3" imgW="3323974" imgH="3314255" progId="">
                  <p:embed/>
                </p:oleObj>
              </mc:Choice>
              <mc:Fallback>
                <p:oleObj name="rastrový obrázek" r:id="rId3" imgW="3323974" imgH="3314255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16632"/>
                        <a:ext cx="1445967" cy="1572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80" name="Rectangle 8"/>
          <p:cNvSpPr>
            <a:spLocks noChangeArrowheads="1"/>
          </p:cNvSpPr>
          <p:nvPr/>
        </p:nvSpPr>
        <p:spPr bwMode="auto">
          <a:xfrm>
            <a:off x="5029200" y="6249988"/>
            <a:ext cx="3886200" cy="228600"/>
          </a:xfrm>
          <a:prstGeom prst="rect">
            <a:avLst/>
          </a:prstGeom>
          <a:solidFill>
            <a:schemeClr val="bg2">
              <a:lumMod val="95000"/>
            </a:schemeClr>
          </a:solidFill>
          <a:ln w="12700" cap="sq">
            <a:solidFill>
              <a:schemeClr val="accent1">
                <a:lumMod val="20000"/>
                <a:lumOff val="8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buClrTx/>
              <a:buSzTx/>
              <a:buFontTx/>
              <a:buNone/>
            </a:pPr>
            <a:r>
              <a:rPr lang="cs-CZ" altLang="cs-CZ" sz="1800" b="1" dirty="0" smtClean="0">
                <a:solidFill>
                  <a:srgbClr val="990033"/>
                </a:solidFill>
                <a:effectLst/>
              </a:rPr>
              <a:t>Lípa -  Lázně Bělohrad 19. 5. 2018</a:t>
            </a:r>
            <a:endParaRPr lang="cs-CZ" altLang="cs-CZ" sz="1600" dirty="0">
              <a:solidFill>
                <a:srgbClr val="990033"/>
              </a:solidFill>
              <a:effectLst/>
            </a:endParaRPr>
          </a:p>
        </p:txBody>
      </p:sp>
      <p:sp>
        <p:nvSpPr>
          <p:cNvPr id="463882" name="Rectangle 10"/>
          <p:cNvSpPr>
            <a:spLocks noChangeArrowheads="1"/>
          </p:cNvSpPr>
          <p:nvPr/>
        </p:nvSpPr>
        <p:spPr bwMode="auto">
          <a:xfrm>
            <a:off x="4479634" y="-82394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833542" name="Rectangle 6"/>
          <p:cNvSpPr>
            <a:spLocks noChangeArrowheads="1"/>
          </p:cNvSpPr>
          <p:nvPr/>
        </p:nvSpPr>
        <p:spPr bwMode="auto">
          <a:xfrm>
            <a:off x="92365" y="1773239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altLang="cs-CZ" sz="27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667414"/>
      </p:ext>
    </p:extLst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63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3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3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4" grpId="0" autoUpdateAnimBg="0"/>
      <p:bldP spid="463880" grpId="0" animBg="1" autoUpdateAnimBg="0"/>
      <p:bldP spid="833542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číslo snímku 3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8C546F5-78D9-440D-A5B9-9C495B03FBAA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10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4" name="Slide Number Placeholder 5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AFE0101-39F3-4A63-9D84-14ED0525ADAE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10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39611" y="188913"/>
            <a:ext cx="7543800" cy="1079500"/>
          </a:xfrm>
          <a:solidFill>
            <a:srgbClr val="E6E4F4"/>
          </a:solidFill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Před volbami 2017</a:t>
            </a:r>
            <a:r>
              <a:rPr lang="cs-CZ" sz="28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.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  <a:cs typeface="Arial" charset="0"/>
            </a:endParaRP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254" y="115889"/>
            <a:ext cx="1028700" cy="108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9669" name="Rectangle 5"/>
          <p:cNvSpPr>
            <a:spLocks noChangeArrowheads="1"/>
          </p:cNvSpPr>
          <p:nvPr/>
        </p:nvSpPr>
        <p:spPr bwMode="auto">
          <a:xfrm>
            <a:off x="0" y="180975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  <a:cs typeface="Arial" charset="0"/>
            </a:endParaRPr>
          </a:p>
        </p:txBody>
      </p:sp>
      <p:sp>
        <p:nvSpPr>
          <p:cNvPr id="10096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  <a:cs typeface="Arial" charset="0"/>
            </a:endParaRPr>
          </a:p>
        </p:txBody>
      </p:sp>
      <p:sp>
        <p:nvSpPr>
          <p:cNvPr id="1009673" name="Rectangle 9"/>
          <p:cNvSpPr>
            <a:spLocks noChangeArrowheads="1"/>
          </p:cNvSpPr>
          <p:nvPr/>
        </p:nvSpPr>
        <p:spPr bwMode="auto">
          <a:xfrm>
            <a:off x="1043606" y="1937179"/>
            <a:ext cx="7776863" cy="411098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</p:spPr>
        <p:txBody>
          <a:bodyPr wrap="square" lIns="102321" tIns="51161" rIns="102321" bIns="51161" anchor="ctr">
            <a:spAutoFit/>
          </a:bodyPr>
          <a:lstStyle/>
          <a:p>
            <a:pPr defTabSz="1023938" eaLnBrk="0" hangingPunct="0">
              <a:spcBef>
                <a:spcPct val="0"/>
              </a:spcBef>
            </a:pPr>
            <a:r>
              <a:rPr lang="cs-CZ" altLang="cs-CZ" b="1" dirty="0" smtClean="0">
                <a:effectLst/>
              </a:rPr>
              <a:t>Souběh volebních potenciálů ČSSD a ANO – vzájemné třídění</a:t>
            </a:r>
            <a:endParaRPr lang="cs-CZ" altLang="cs-CZ" b="1" dirty="0">
              <a:effectLst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  <a:cs typeface="Arial" charset="0"/>
              </a:rPr>
              <a:t> </a:t>
            </a:r>
            <a:endParaRPr lang="cs-CZ" altLang="cs-CZ" sz="2700">
              <a:effectLst/>
              <a:cs typeface="Arial" charset="0"/>
            </a:endParaRPr>
          </a:p>
        </p:txBody>
      </p:sp>
      <p:graphicFrame>
        <p:nvGraphicFramePr>
          <p:cNvPr id="1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298458"/>
              </p:ext>
            </p:extLst>
          </p:nvPr>
        </p:nvGraphicFramePr>
        <p:xfrm>
          <a:off x="692604" y="2697091"/>
          <a:ext cx="7745235" cy="3749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95070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0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75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0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75"/>
                            </p:stCondLst>
                            <p:childTnLst>
                              <p:par>
                                <p:cTn id="20" presetID="4" presetClass="entr" presetSubtype="3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6" grpId="0" animBg="1" autoUpdateAnimBg="0"/>
      <p:bldP spid="1009669" grpId="0" animBg="1" autoUpdateAnimBg="0"/>
      <p:bldP spid="1009670" grpId="0" animBg="1" autoUpdateAnimBg="0"/>
      <p:bldP spid="1009673" grpId="0" animBg="1" autoUpdateAnimBg="0"/>
      <p:bldGraphic spid="1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069" name="Rectangle 5"/>
          <p:cNvSpPr>
            <a:spLocks noChangeArrowheads="1"/>
          </p:cNvSpPr>
          <p:nvPr/>
        </p:nvSpPr>
        <p:spPr bwMode="auto">
          <a:xfrm>
            <a:off x="27714" y="1843807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</a:endParaRPr>
          </a:p>
        </p:txBody>
      </p:sp>
      <p:sp>
        <p:nvSpPr>
          <p:cNvPr id="9840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</a:endParaRP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</a:rPr>
              <a:t> </a:t>
            </a:r>
            <a:endParaRPr lang="cs-CZ" altLang="cs-CZ" sz="2700">
              <a:effectLst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786100" y="1941516"/>
            <a:ext cx="4806505" cy="369332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defTabSz="1023938" eaLnBrk="0" hangingPunct="0">
              <a:spcBef>
                <a:spcPct val="0"/>
              </a:spcBef>
            </a:pPr>
            <a:r>
              <a:rPr lang="cs-CZ" altLang="cs-CZ" sz="1800" b="1" dirty="0" smtClean="0">
                <a:solidFill>
                  <a:srgbClr val="660033"/>
                </a:solidFill>
                <a:effectLst/>
              </a:rPr>
              <a:t>ODLIVY HLASŮ OD VOLEB 2013</a:t>
            </a:r>
            <a:endParaRPr lang="cs-CZ" altLang="cs-CZ" sz="1800" b="1" dirty="0">
              <a:solidFill>
                <a:srgbClr val="660033"/>
              </a:solidFill>
              <a:effectLst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54" y="108539"/>
            <a:ext cx="116505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352016" y="210682"/>
            <a:ext cx="7791983" cy="1224136"/>
          </a:xfrm>
          <a:prstGeom prst="rect">
            <a:avLst/>
          </a:prstGeom>
          <a:solidFill>
            <a:srgbClr val="E5E4F8"/>
          </a:solidFill>
          <a:extLst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altLang="cs-CZ" sz="3200" kern="0" dirty="0" smtClean="0">
                <a:solidFill>
                  <a:srgbClr val="B80000"/>
                </a:solidFill>
                <a:effectLst/>
                <a:latin typeface="Times New Roman" pitchFamily="18" charset="0"/>
              </a:rPr>
              <a:t>ČSSD ztrácela mnoha směry. </a:t>
            </a:r>
            <a:br>
              <a:rPr lang="cs-CZ" altLang="cs-CZ" sz="3200" kern="0" dirty="0" smtClean="0">
                <a:solidFill>
                  <a:srgbClr val="B80000"/>
                </a:solidFill>
                <a:effectLst/>
                <a:latin typeface="Times New Roman" pitchFamily="18" charset="0"/>
              </a:rPr>
            </a:br>
            <a:r>
              <a:rPr lang="cs-CZ" altLang="cs-CZ" sz="3200" kern="0" dirty="0" smtClean="0">
                <a:solidFill>
                  <a:srgbClr val="B80000"/>
                </a:solidFill>
                <a:effectLst/>
                <a:latin typeface="Times New Roman" pitchFamily="18" charset="0"/>
              </a:rPr>
              <a:t>Důležitý byl segment nerozhodnutých</a:t>
            </a:r>
            <a:r>
              <a:rPr lang="cs-CZ" altLang="cs-CZ" sz="3600" b="0" kern="0" dirty="0" smtClean="0">
                <a:solidFill>
                  <a:srgbClr val="96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" name="Zaoblený obdélník 2"/>
          <p:cNvSpPr/>
          <p:nvPr/>
        </p:nvSpPr>
        <p:spPr bwMode="auto">
          <a:xfrm>
            <a:off x="4283968" y="3926628"/>
            <a:ext cx="1224136" cy="792088"/>
          </a:xfrm>
          <a:prstGeom prst="roundRect">
            <a:avLst/>
          </a:prstGeom>
          <a:solidFill>
            <a:srgbClr val="FE7622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ČSSD</a:t>
            </a:r>
            <a:b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50%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 bwMode="auto">
          <a:xfrm>
            <a:off x="4231340" y="2447326"/>
            <a:ext cx="1404156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ANO</a:t>
            </a:r>
            <a:b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22%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Přímá spojnice se šipkou 7"/>
          <p:cNvCxnSpPr>
            <a:stCxn id="3" idx="0"/>
            <a:endCxn id="4" idx="4"/>
          </p:cNvCxnSpPr>
          <p:nvPr/>
        </p:nvCxnSpPr>
        <p:spPr bwMode="auto">
          <a:xfrm flipV="1">
            <a:off x="4896036" y="3383430"/>
            <a:ext cx="37382" cy="543198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/>
          <p:cNvCxnSpPr/>
          <p:nvPr/>
        </p:nvCxnSpPr>
        <p:spPr bwMode="auto">
          <a:xfrm flipH="1" flipV="1">
            <a:off x="1619672" y="1124744"/>
            <a:ext cx="504056" cy="576064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/>
          <p:cNvCxnSpPr/>
          <p:nvPr/>
        </p:nvCxnSpPr>
        <p:spPr bwMode="auto">
          <a:xfrm>
            <a:off x="4572000" y="3645024"/>
            <a:ext cx="0" cy="0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se šipkou 16"/>
          <p:cNvCxnSpPr/>
          <p:nvPr/>
        </p:nvCxnSpPr>
        <p:spPr bwMode="auto">
          <a:xfrm flipV="1">
            <a:off x="5248007" y="3376688"/>
            <a:ext cx="54006" cy="648072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/>
          <p:nvPr/>
        </p:nvCxnSpPr>
        <p:spPr bwMode="auto">
          <a:xfrm>
            <a:off x="6300192" y="4203779"/>
            <a:ext cx="914400" cy="914400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Ovál 26"/>
          <p:cNvSpPr/>
          <p:nvPr/>
        </p:nvSpPr>
        <p:spPr bwMode="auto">
          <a:xfrm>
            <a:off x="2411760" y="3212976"/>
            <a:ext cx="1210523" cy="61206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KSČM</a:t>
            </a:r>
            <a:r>
              <a:rPr lang="cs-CZ" sz="18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sz="18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6%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ál 27"/>
          <p:cNvSpPr/>
          <p:nvPr/>
        </p:nvSpPr>
        <p:spPr bwMode="auto">
          <a:xfrm>
            <a:off x="5777749" y="5268827"/>
            <a:ext cx="1044885" cy="509417"/>
          </a:xfrm>
          <a:prstGeom prst="ellipse">
            <a:avLst/>
          </a:prstGeom>
          <a:solidFill>
            <a:srgbClr val="CC99FF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STAN</a:t>
            </a:r>
            <a: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2%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ál 28"/>
          <p:cNvSpPr/>
          <p:nvPr/>
        </p:nvSpPr>
        <p:spPr bwMode="auto">
          <a:xfrm>
            <a:off x="2190049" y="4253344"/>
            <a:ext cx="1296144" cy="648072"/>
          </a:xfrm>
          <a:prstGeom prst="ellipse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4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SZ</a:t>
            </a:r>
            <a: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1%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ál 29"/>
          <p:cNvSpPr/>
          <p:nvPr/>
        </p:nvSpPr>
        <p:spPr bwMode="auto">
          <a:xfrm>
            <a:off x="2655719" y="5289888"/>
            <a:ext cx="1296144" cy="648072"/>
          </a:xfrm>
          <a:prstGeom prst="ellipse">
            <a:avLst/>
          </a:prstGeom>
          <a:solidFill>
            <a:srgbClr val="FCE78E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8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Neví</a:t>
            </a:r>
            <a:br>
              <a:rPr lang="cs-CZ" sz="18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11%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Ovál 30"/>
          <p:cNvSpPr/>
          <p:nvPr/>
        </p:nvSpPr>
        <p:spPr bwMode="auto">
          <a:xfrm>
            <a:off x="4348547" y="5498602"/>
            <a:ext cx="1069876" cy="540060"/>
          </a:xfrm>
          <a:prstGeom prst="ellipse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Piráti</a:t>
            </a:r>
            <a:b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2%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Ovál 36"/>
          <p:cNvSpPr/>
          <p:nvPr/>
        </p:nvSpPr>
        <p:spPr bwMode="auto">
          <a:xfrm>
            <a:off x="6234950" y="3212976"/>
            <a:ext cx="979642" cy="432048"/>
          </a:xfrm>
          <a:prstGeom prst="ellipse">
            <a:avLst/>
          </a:prstGeom>
          <a:solidFill>
            <a:srgbClr val="993300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SPD</a:t>
            </a:r>
            <a:r>
              <a:rPr lang="cs-CZ" sz="14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sz="14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1%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ál 37"/>
          <p:cNvSpPr/>
          <p:nvPr/>
        </p:nvSpPr>
        <p:spPr bwMode="auto">
          <a:xfrm>
            <a:off x="6300192" y="4322672"/>
            <a:ext cx="1044885" cy="509417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KDU</a:t>
            </a:r>
            <a: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2%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84077" name="Přímá spojnice se šipkou 984076"/>
          <p:cNvCxnSpPr>
            <a:endCxn id="37" idx="3"/>
          </p:cNvCxnSpPr>
          <p:nvPr/>
        </p:nvCxnSpPr>
        <p:spPr bwMode="auto">
          <a:xfrm flipV="1">
            <a:off x="5508104" y="3581752"/>
            <a:ext cx="870311" cy="344876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4079" name="Přímá spojnice se šipkou 984078"/>
          <p:cNvCxnSpPr/>
          <p:nvPr/>
        </p:nvCxnSpPr>
        <p:spPr bwMode="auto">
          <a:xfrm>
            <a:off x="1871700" y="3032956"/>
            <a:ext cx="914400" cy="914400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4081" name="Přímá spojnice se šipkou 984080"/>
          <p:cNvCxnSpPr>
            <a:endCxn id="37" idx="3"/>
          </p:cNvCxnSpPr>
          <p:nvPr/>
        </p:nvCxnSpPr>
        <p:spPr bwMode="auto">
          <a:xfrm flipV="1">
            <a:off x="5508104" y="3581752"/>
            <a:ext cx="870311" cy="365604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4090" name="Přímá spojnice se šipkou 984089"/>
          <p:cNvCxnSpPr/>
          <p:nvPr/>
        </p:nvCxnSpPr>
        <p:spPr bwMode="auto">
          <a:xfrm flipV="1">
            <a:off x="5342593" y="3645024"/>
            <a:ext cx="870311" cy="344876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4094" name="Přímá spojnice se šipkou 984093"/>
          <p:cNvCxnSpPr/>
          <p:nvPr/>
        </p:nvCxnSpPr>
        <p:spPr bwMode="auto">
          <a:xfrm flipV="1">
            <a:off x="7019925" y="2564904"/>
            <a:ext cx="936451" cy="216024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Šipka doprava se zářezem 35"/>
          <p:cNvSpPr/>
          <p:nvPr/>
        </p:nvSpPr>
        <p:spPr bwMode="auto">
          <a:xfrm rot="12263612">
            <a:off x="3567784" y="3687293"/>
            <a:ext cx="718369" cy="275502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3" name="Šipka doprava se zářezem 72"/>
          <p:cNvSpPr/>
          <p:nvPr/>
        </p:nvSpPr>
        <p:spPr bwMode="auto">
          <a:xfrm rot="8249107">
            <a:off x="3733262" y="4874788"/>
            <a:ext cx="824350" cy="326264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4" name="Šipka doprava se zářezem 73"/>
          <p:cNvSpPr/>
          <p:nvPr/>
        </p:nvSpPr>
        <p:spPr bwMode="auto">
          <a:xfrm rot="16200000">
            <a:off x="4690225" y="3433793"/>
            <a:ext cx="449004" cy="439415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5" name="Šipka doprava se zářezem 74"/>
          <p:cNvSpPr/>
          <p:nvPr/>
        </p:nvSpPr>
        <p:spPr bwMode="auto">
          <a:xfrm rot="535387" flipV="1">
            <a:off x="5577479" y="4464937"/>
            <a:ext cx="731559" cy="131336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6" name="Šipka doprava se zářezem 75"/>
          <p:cNvSpPr/>
          <p:nvPr/>
        </p:nvSpPr>
        <p:spPr bwMode="auto">
          <a:xfrm rot="2168400" flipV="1">
            <a:off x="5378976" y="4933860"/>
            <a:ext cx="794703" cy="163768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7" name="Šipka doprava se zářezem 76"/>
          <p:cNvSpPr/>
          <p:nvPr/>
        </p:nvSpPr>
        <p:spPr bwMode="auto">
          <a:xfrm rot="5400000" flipV="1">
            <a:off x="4614893" y="5035796"/>
            <a:ext cx="637050" cy="164767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8" name="Šipka doprava se zářezem 77"/>
          <p:cNvSpPr/>
          <p:nvPr/>
        </p:nvSpPr>
        <p:spPr bwMode="auto">
          <a:xfrm rot="19765543" flipV="1">
            <a:off x="5486121" y="3812852"/>
            <a:ext cx="923339" cy="130304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2" name="Šipka doprava se zářezem 81"/>
          <p:cNvSpPr/>
          <p:nvPr/>
        </p:nvSpPr>
        <p:spPr bwMode="auto">
          <a:xfrm rot="10361881">
            <a:off x="3567856" y="4437110"/>
            <a:ext cx="696384" cy="140567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36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8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5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5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35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450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500"/>
                            </p:stCondLst>
                            <p:childTnLst>
                              <p:par>
                                <p:cTn id="9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2" dur="750"/>
                                        <p:tgtEl>
                                          <p:spTgt spid="98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9" grpId="0" animBg="1" autoUpdateAnimBg="0"/>
      <p:bldP spid="984070" grpId="0" animBg="1" autoUpdateAnimBg="0"/>
      <p:bldP spid="2" grpId="0" animBg="1"/>
      <p:bldP spid="13" grpId="0" animBg="1" autoUpdateAnimBg="0"/>
      <p:bldP spid="3" grpId="0" animBg="1"/>
      <p:bldP spid="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7" grpId="0" animBg="1"/>
      <p:bldP spid="38" grpId="0" animBg="1"/>
      <p:bldP spid="36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číslo snímku 6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A71E3435-2E24-4D2A-B2F8-019DFC933FD4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12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984069" name="Rectangle 5"/>
          <p:cNvSpPr>
            <a:spLocks noChangeArrowheads="1"/>
          </p:cNvSpPr>
          <p:nvPr/>
        </p:nvSpPr>
        <p:spPr bwMode="auto">
          <a:xfrm>
            <a:off x="27714" y="1843807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</a:endParaRPr>
          </a:p>
        </p:txBody>
      </p:sp>
      <p:sp>
        <p:nvSpPr>
          <p:cNvPr id="9840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</a:endParaRP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</a:rPr>
              <a:t> </a:t>
            </a:r>
            <a:endParaRPr lang="cs-CZ" altLang="cs-CZ" sz="2700">
              <a:effectLst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786100" y="1978422"/>
            <a:ext cx="4806505" cy="369332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defTabSz="1023938" eaLnBrk="0" hangingPunct="0">
              <a:spcBef>
                <a:spcPct val="0"/>
              </a:spcBef>
            </a:pPr>
            <a:r>
              <a:rPr lang="cs-CZ" altLang="cs-CZ" sz="1800" b="1" dirty="0" smtClean="0">
                <a:solidFill>
                  <a:srgbClr val="660033"/>
                </a:solidFill>
                <a:effectLst/>
              </a:rPr>
              <a:t>PŘÍLIVY HLASŮ OD VOLEB 2013</a:t>
            </a:r>
            <a:endParaRPr lang="cs-CZ" altLang="cs-CZ" sz="1800" b="1" dirty="0">
              <a:solidFill>
                <a:srgbClr val="660033"/>
              </a:solidFill>
              <a:effectLst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54" y="108539"/>
            <a:ext cx="116505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352016" y="108539"/>
            <a:ext cx="7791983" cy="1224136"/>
          </a:xfrm>
          <a:prstGeom prst="rect">
            <a:avLst/>
          </a:prstGeom>
          <a:solidFill>
            <a:srgbClr val="E5E4F8"/>
          </a:solidFill>
          <a:extLst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endParaRPr lang="cs-CZ" altLang="cs-CZ" sz="800" kern="0" dirty="0" smtClean="0">
              <a:solidFill>
                <a:srgbClr val="C00000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altLang="cs-CZ" sz="3600" kern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ANO bylo univerzálním příjemcem.</a:t>
            </a:r>
          </a:p>
        </p:txBody>
      </p:sp>
      <p:sp>
        <p:nvSpPr>
          <p:cNvPr id="3" name="Zaoblený obdélník 2"/>
          <p:cNvSpPr/>
          <p:nvPr/>
        </p:nvSpPr>
        <p:spPr bwMode="auto">
          <a:xfrm>
            <a:off x="4283968" y="3926628"/>
            <a:ext cx="1224136" cy="7920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ANO</a:t>
            </a:r>
            <a:b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6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0%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 bwMode="auto">
          <a:xfrm>
            <a:off x="4193958" y="2480778"/>
            <a:ext cx="1404156" cy="959014"/>
          </a:xfrm>
          <a:prstGeom prst="ellipse">
            <a:avLst/>
          </a:prstGeom>
          <a:solidFill>
            <a:srgbClr val="FE8338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ČSSD</a:t>
            </a:r>
            <a:b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21%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Přímá spojnice se šipkou 7"/>
          <p:cNvCxnSpPr>
            <a:stCxn id="3" idx="0"/>
            <a:endCxn id="4" idx="4"/>
          </p:cNvCxnSpPr>
          <p:nvPr/>
        </p:nvCxnSpPr>
        <p:spPr bwMode="auto">
          <a:xfrm flipV="1">
            <a:off x="4896036" y="3439792"/>
            <a:ext cx="0" cy="486836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/>
          <p:cNvCxnSpPr/>
          <p:nvPr/>
        </p:nvCxnSpPr>
        <p:spPr bwMode="auto">
          <a:xfrm flipH="1" flipV="1">
            <a:off x="1619672" y="1124744"/>
            <a:ext cx="504056" cy="576064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/>
          <p:cNvCxnSpPr/>
          <p:nvPr/>
        </p:nvCxnSpPr>
        <p:spPr bwMode="auto">
          <a:xfrm>
            <a:off x="4572000" y="3645024"/>
            <a:ext cx="0" cy="0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se šipkou 16"/>
          <p:cNvCxnSpPr/>
          <p:nvPr/>
        </p:nvCxnSpPr>
        <p:spPr bwMode="auto">
          <a:xfrm flipV="1">
            <a:off x="5248007" y="3376688"/>
            <a:ext cx="54006" cy="648072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/>
          <p:nvPr/>
        </p:nvCxnSpPr>
        <p:spPr bwMode="auto">
          <a:xfrm>
            <a:off x="6300192" y="4203779"/>
            <a:ext cx="914400" cy="914400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Ovál 26"/>
          <p:cNvSpPr/>
          <p:nvPr/>
        </p:nvSpPr>
        <p:spPr bwMode="auto">
          <a:xfrm>
            <a:off x="2411760" y="3320988"/>
            <a:ext cx="1210523" cy="50405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KSČM</a:t>
            </a:r>
            <a:r>
              <a:rPr lang="cs-CZ" sz="18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sz="18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>
                <a:solidFill>
                  <a:srgbClr val="000000"/>
                </a:solidFill>
                <a:effectLst/>
                <a:latin typeface="Times New Roman" pitchFamily="18" charset="0"/>
              </a:rPr>
              <a:t>2</a:t>
            </a: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ál 27"/>
          <p:cNvSpPr/>
          <p:nvPr/>
        </p:nvSpPr>
        <p:spPr bwMode="auto">
          <a:xfrm>
            <a:off x="5821182" y="5342702"/>
            <a:ext cx="1198743" cy="600430"/>
          </a:xfrm>
          <a:prstGeom prst="ellipse">
            <a:avLst/>
          </a:prstGeom>
          <a:solidFill>
            <a:srgbClr val="CC99FF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TOP09</a:t>
            </a:r>
            <a: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>
                <a:solidFill>
                  <a:srgbClr val="000000"/>
                </a:solidFill>
                <a:effectLst/>
                <a:latin typeface="Times New Roman" pitchFamily="18" charset="0"/>
              </a:rPr>
              <a:t>5</a:t>
            </a: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ál 28"/>
          <p:cNvSpPr/>
          <p:nvPr/>
        </p:nvSpPr>
        <p:spPr bwMode="auto">
          <a:xfrm>
            <a:off x="2627783" y="4740352"/>
            <a:ext cx="1009433" cy="488848"/>
          </a:xfrm>
          <a:prstGeom prst="ellipse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4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SZ</a:t>
            </a:r>
            <a: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1%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Ovál 30"/>
          <p:cNvSpPr/>
          <p:nvPr/>
        </p:nvSpPr>
        <p:spPr bwMode="auto">
          <a:xfrm>
            <a:off x="4337429" y="5498602"/>
            <a:ext cx="1080994" cy="444530"/>
          </a:xfrm>
          <a:prstGeom prst="ellipse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Piráti</a:t>
            </a:r>
            <a:b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1%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Ovál 36"/>
          <p:cNvSpPr/>
          <p:nvPr/>
        </p:nvSpPr>
        <p:spPr bwMode="auto">
          <a:xfrm>
            <a:off x="6822634" y="3439792"/>
            <a:ext cx="1086106" cy="507564"/>
          </a:xfrm>
          <a:prstGeom prst="ellipse">
            <a:avLst/>
          </a:prstGeom>
          <a:solidFill>
            <a:srgbClr val="993300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Úsvit</a:t>
            </a:r>
            <a:r>
              <a:rPr lang="cs-CZ" sz="14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sz="14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3 %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ál 37"/>
          <p:cNvSpPr/>
          <p:nvPr/>
        </p:nvSpPr>
        <p:spPr bwMode="auto">
          <a:xfrm>
            <a:off x="6300192" y="4464007"/>
            <a:ext cx="1044885" cy="592133"/>
          </a:xfrm>
          <a:prstGeom prst="ellipse">
            <a:avLst/>
          </a:prstGeom>
          <a:solidFill>
            <a:srgbClr val="002060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6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ODS</a:t>
            </a:r>
            <a:r>
              <a:rPr lang="cs-CZ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/>
            </a:r>
            <a:br>
              <a:rPr lang="cs-CZ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4%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84077" name="Přímá spojnice se šipkou 984076"/>
          <p:cNvCxnSpPr>
            <a:endCxn id="37" idx="3"/>
          </p:cNvCxnSpPr>
          <p:nvPr/>
        </p:nvCxnSpPr>
        <p:spPr bwMode="auto">
          <a:xfrm flipV="1">
            <a:off x="6202252" y="3873025"/>
            <a:ext cx="779439" cy="280420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4079" name="Přímá spojnice se šipkou 984078"/>
          <p:cNvCxnSpPr/>
          <p:nvPr/>
        </p:nvCxnSpPr>
        <p:spPr bwMode="auto">
          <a:xfrm>
            <a:off x="1871700" y="3032956"/>
            <a:ext cx="914400" cy="914400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4081" name="Přímá spojnice se šipkou 984080"/>
          <p:cNvCxnSpPr>
            <a:endCxn id="37" idx="3"/>
          </p:cNvCxnSpPr>
          <p:nvPr/>
        </p:nvCxnSpPr>
        <p:spPr bwMode="auto">
          <a:xfrm flipV="1">
            <a:off x="6202252" y="3873025"/>
            <a:ext cx="779439" cy="301148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4090" name="Přímá spojnice se šipkou 984089"/>
          <p:cNvCxnSpPr/>
          <p:nvPr/>
        </p:nvCxnSpPr>
        <p:spPr bwMode="auto">
          <a:xfrm flipV="1">
            <a:off x="5342593" y="3645024"/>
            <a:ext cx="870311" cy="344876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4094" name="Přímá spojnice se šipkou 984093"/>
          <p:cNvCxnSpPr/>
          <p:nvPr/>
        </p:nvCxnSpPr>
        <p:spPr bwMode="auto">
          <a:xfrm flipV="1">
            <a:off x="7019925" y="2564904"/>
            <a:ext cx="936451" cy="216024"/>
          </a:xfrm>
          <a:prstGeom prst="straightConnector1">
            <a:avLst/>
          </a:prstGeom>
          <a:solidFill>
            <a:srgbClr val="860C38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Šipka doprava se zářezem 35"/>
          <p:cNvSpPr/>
          <p:nvPr/>
        </p:nvSpPr>
        <p:spPr bwMode="auto">
          <a:xfrm rot="1327309">
            <a:off x="3626073" y="3740709"/>
            <a:ext cx="702844" cy="182592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4" name="Šipka doprava se zářezem 73"/>
          <p:cNvSpPr/>
          <p:nvPr/>
        </p:nvSpPr>
        <p:spPr bwMode="auto">
          <a:xfrm rot="5181378">
            <a:off x="4774289" y="3463503"/>
            <a:ext cx="358473" cy="439415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5" name="Šipka doprava se zářezem 74"/>
          <p:cNvSpPr/>
          <p:nvPr/>
        </p:nvSpPr>
        <p:spPr bwMode="auto">
          <a:xfrm rot="11381131" flipV="1">
            <a:off x="5548008" y="4459937"/>
            <a:ext cx="731559" cy="225858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6" name="Šipka doprava se zářezem 75"/>
          <p:cNvSpPr/>
          <p:nvPr/>
        </p:nvSpPr>
        <p:spPr bwMode="auto">
          <a:xfrm rot="13323232" flipV="1">
            <a:off x="5342532" y="4919850"/>
            <a:ext cx="794703" cy="272581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7" name="Šipka doprava se zářezem 76"/>
          <p:cNvSpPr/>
          <p:nvPr/>
        </p:nvSpPr>
        <p:spPr bwMode="auto">
          <a:xfrm rot="16200000" flipV="1">
            <a:off x="4593206" y="5057483"/>
            <a:ext cx="637050" cy="121393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8" name="Šipka doprava se zářezem 77"/>
          <p:cNvSpPr/>
          <p:nvPr/>
        </p:nvSpPr>
        <p:spPr bwMode="auto">
          <a:xfrm rot="9712672" flipV="1">
            <a:off x="5607496" y="3931110"/>
            <a:ext cx="1212254" cy="208194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2" name="Šipka doprava se zářezem 81"/>
          <p:cNvSpPr/>
          <p:nvPr/>
        </p:nvSpPr>
        <p:spPr bwMode="auto">
          <a:xfrm rot="20327142">
            <a:off x="3639054" y="4745739"/>
            <a:ext cx="696384" cy="140567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9" name="Ovál 38"/>
          <p:cNvSpPr/>
          <p:nvPr/>
        </p:nvSpPr>
        <p:spPr bwMode="auto">
          <a:xfrm>
            <a:off x="5975040" y="2811571"/>
            <a:ext cx="1044885" cy="509417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KDU</a:t>
            </a:r>
            <a: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cs-CZ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cs-CZ" sz="16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2%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Šipka doprava se zářezem 43"/>
          <p:cNvSpPr/>
          <p:nvPr/>
        </p:nvSpPr>
        <p:spPr bwMode="auto">
          <a:xfrm rot="8446484">
            <a:off x="5385466" y="3566345"/>
            <a:ext cx="871432" cy="205902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 w="6350">
            <a:solidFill>
              <a:srgbClr val="000000"/>
            </a:solidFill>
            <a:miter lim="800000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Tx/>
              <a:buSzTx/>
              <a:buFontTx/>
              <a:buNone/>
              <a:tabLst>
                <a:tab pos="2959100" algn="l"/>
              </a:tabLst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rgbClr val="EEEB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701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8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750"/>
                                        <p:tgtEl>
                                          <p:spTgt spid="98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9" grpId="0" animBg="1" autoUpdateAnimBg="0"/>
      <p:bldP spid="984070" grpId="0" animBg="1" autoUpdateAnimBg="0"/>
      <p:bldP spid="2" grpId="0" animBg="1"/>
      <p:bldP spid="1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číslo snímku 3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8C546F5-78D9-440D-A5B9-9C495B03FBAA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13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4" name="Slide Number Placeholder 5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AFE0101-39F3-4A63-9D84-14ED0525ADAE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13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4925" y="124368"/>
            <a:ext cx="7543800" cy="1079500"/>
          </a:xfrm>
          <a:solidFill>
            <a:srgbClr val="E6E4F4"/>
          </a:solidFill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Zeman má trvalou podpor</a:t>
            </a:r>
            <a:r>
              <a:rPr lang="cs-CZ" sz="28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u.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  <a:cs typeface="Arial" charset="0"/>
            </a:endParaRP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254" y="115889"/>
            <a:ext cx="1028700" cy="108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9669" name="Rectangle 5"/>
          <p:cNvSpPr>
            <a:spLocks noChangeArrowheads="1"/>
          </p:cNvSpPr>
          <p:nvPr/>
        </p:nvSpPr>
        <p:spPr bwMode="auto">
          <a:xfrm>
            <a:off x="0" y="180975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  <a:cs typeface="Arial" charset="0"/>
            </a:endParaRPr>
          </a:p>
        </p:txBody>
      </p:sp>
      <p:sp>
        <p:nvSpPr>
          <p:cNvPr id="10096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  <a:cs typeface="Arial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  <a:cs typeface="Arial" charset="0"/>
              </a:rPr>
              <a:t> </a:t>
            </a:r>
            <a:endParaRPr lang="cs-CZ" altLang="cs-CZ" sz="2700">
              <a:effectLst/>
              <a:cs typeface="Arial" charset="0"/>
            </a:endParaRPr>
          </a:p>
        </p:txBody>
      </p:sp>
      <p:graphicFrame>
        <p:nvGraphicFramePr>
          <p:cNvPr id="1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991630"/>
              </p:ext>
            </p:extLst>
          </p:nvPr>
        </p:nvGraphicFramePr>
        <p:xfrm>
          <a:off x="865365" y="2938513"/>
          <a:ext cx="7745235" cy="3749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020325"/>
              </p:ext>
            </p:extLst>
          </p:nvPr>
        </p:nvGraphicFramePr>
        <p:xfrm>
          <a:off x="977900" y="1879600"/>
          <a:ext cx="7924800" cy="464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Graf" r:id="rId5" imgW="8486750" imgH="5076673" progId="MSGraph.Chart.8">
                  <p:embed/>
                </p:oleObj>
              </mc:Choice>
              <mc:Fallback>
                <p:oleObj name="Graf" r:id="rId5" imgW="8486750" imgH="5076673" progId="MSGraph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879600"/>
                        <a:ext cx="7924800" cy="4645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9827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75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00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75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6" grpId="0" animBg="1" autoUpdateAnimBg="0"/>
      <p:bldP spid="1009669" grpId="0" animBg="1" autoUpdateAnimBg="0"/>
      <p:bldP spid="1009670" grpId="0" animBg="1" autoUpdateAnimBg="0"/>
      <p:bldGraphic spid="1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číslo snímku 3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8C546F5-78D9-440D-A5B9-9C495B03FBAA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14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4" name="Slide Number Placeholder 5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AFE0101-39F3-4A63-9D84-14ED0525ADAE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14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4925" y="124368"/>
            <a:ext cx="7543800" cy="1079500"/>
          </a:xfrm>
          <a:solidFill>
            <a:srgbClr val="E6E4F4"/>
          </a:solidFill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err="1" smtClean="0">
                <a:solidFill>
                  <a:srgbClr val="C00000"/>
                </a:solidFill>
                <a:effectLst/>
                <a:latin typeface="Times New Roman" pitchFamily="18" charset="0"/>
              </a:rPr>
              <a:t>Babiš</a:t>
            </a: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 – přes pokles  jednooký král</a:t>
            </a:r>
            <a:r>
              <a:rPr lang="cs-CZ" sz="28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.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  <a:cs typeface="Arial" charset="0"/>
            </a:endParaRP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254" y="115889"/>
            <a:ext cx="1028700" cy="108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9669" name="Rectangle 5"/>
          <p:cNvSpPr>
            <a:spLocks noChangeArrowheads="1"/>
          </p:cNvSpPr>
          <p:nvPr/>
        </p:nvSpPr>
        <p:spPr bwMode="auto">
          <a:xfrm>
            <a:off x="0" y="180975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  <a:cs typeface="Arial" charset="0"/>
            </a:endParaRPr>
          </a:p>
        </p:txBody>
      </p:sp>
      <p:sp>
        <p:nvSpPr>
          <p:cNvPr id="10096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  <a:cs typeface="Arial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  <a:cs typeface="Arial" charset="0"/>
              </a:rPr>
              <a:t> </a:t>
            </a:r>
            <a:endParaRPr lang="cs-CZ" altLang="cs-CZ" sz="2700">
              <a:effectLst/>
              <a:cs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270742"/>
              </p:ext>
            </p:extLst>
          </p:nvPr>
        </p:nvGraphicFramePr>
        <p:xfrm>
          <a:off x="692604" y="1809752"/>
          <a:ext cx="8270421" cy="4668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Graf" r:id="rId4" imgW="8486750" imgH="4943635" progId="MSGraph.Chart.8">
                  <p:embed/>
                </p:oleObj>
              </mc:Choice>
              <mc:Fallback>
                <p:oleObj name="Graf" r:id="rId4" imgW="8486750" imgH="4943635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604" y="1809752"/>
                        <a:ext cx="8270421" cy="46688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032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75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00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6" grpId="0" animBg="1" autoUpdateAnimBg="0"/>
      <p:bldP spid="1009669" grpId="0" animBg="1" autoUpdateAnimBg="0"/>
      <p:bldP spid="100967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číslo snímku 3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8C546F5-78D9-440D-A5B9-9C495B03FBAA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15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4" name="Slide Number Placeholder 5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AFE0101-39F3-4A63-9D84-14ED0525ADAE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15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4925" y="124368"/>
            <a:ext cx="7543800" cy="1079500"/>
          </a:xfrm>
          <a:solidFill>
            <a:srgbClr val="E6E4F4"/>
          </a:solidFill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err="1" smtClean="0">
                <a:solidFill>
                  <a:srgbClr val="C00000"/>
                </a:solidFill>
                <a:effectLst/>
                <a:latin typeface="Times New Roman" pitchFamily="18" charset="0"/>
              </a:rPr>
              <a:t>Values</a:t>
            </a: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 and </a:t>
            </a:r>
            <a:r>
              <a:rPr lang="cs-CZ" sz="3200" dirty="0" err="1" smtClean="0">
                <a:solidFill>
                  <a:srgbClr val="C00000"/>
                </a:solidFill>
                <a:effectLst/>
                <a:latin typeface="Times New Roman" pitchFamily="18" charset="0"/>
              </a:rPr>
              <a:t>practices</a:t>
            </a:r>
            <a:endParaRPr lang="cs-CZ" sz="3200" dirty="0" smtClean="0">
              <a:solidFill>
                <a:srgbClr val="C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  <a:cs typeface="Arial" charset="0"/>
            </a:endParaRP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254" y="115889"/>
            <a:ext cx="1028700" cy="108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9669" name="Rectangle 5"/>
          <p:cNvSpPr>
            <a:spLocks noChangeArrowheads="1"/>
          </p:cNvSpPr>
          <p:nvPr/>
        </p:nvSpPr>
        <p:spPr bwMode="auto">
          <a:xfrm>
            <a:off x="0" y="180975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  <a:cs typeface="Arial" charset="0"/>
            </a:endParaRPr>
          </a:p>
        </p:txBody>
      </p:sp>
      <p:sp>
        <p:nvSpPr>
          <p:cNvPr id="10096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  <a:cs typeface="Arial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  <a:cs typeface="Arial" charset="0"/>
              </a:rPr>
              <a:t> </a:t>
            </a:r>
            <a:endParaRPr lang="cs-CZ" altLang="cs-CZ" sz="2700">
              <a:effectLst/>
              <a:cs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218021"/>
              </p:ext>
            </p:extLst>
          </p:nvPr>
        </p:nvGraphicFramePr>
        <p:xfrm>
          <a:off x="971600" y="1882776"/>
          <a:ext cx="7902979" cy="421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Graf" r:id="rId4" imgW="7667501" imgH="4419442" progId="MSGraph.Chart.8">
                  <p:embed/>
                </p:oleObj>
              </mc:Choice>
              <mc:Fallback>
                <p:oleObj name="Graf" r:id="rId4" imgW="7667501" imgH="4419442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882776"/>
                        <a:ext cx="7902979" cy="4210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/>
          <p:cNvSpPr/>
          <p:nvPr/>
        </p:nvSpPr>
        <p:spPr>
          <a:xfrm>
            <a:off x="1385888" y="1196753"/>
            <a:ext cx="69847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bg1">
                    <a:lumMod val="10000"/>
                  </a:schemeClr>
                </a:solidFill>
                <a:effectLst/>
              </a:rPr>
              <a:t>„Jste Vy osobně celkově spokojen(a) s naším členstvím v Evropské unii?“ </a:t>
            </a:r>
            <a:endParaRPr lang="cs-CZ" sz="1400" dirty="0">
              <a:solidFill>
                <a:schemeClr val="bg1">
                  <a:lumMod val="10000"/>
                </a:schemeClr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solidFill>
                  <a:schemeClr val="bg1">
                    <a:lumMod val="10000"/>
                  </a:schemeClr>
                </a:solidFill>
                <a:effectLst/>
              </a:rPr>
              <a:t>(podíl odpovědí „určitě ano“ + „spíše ano“ v %)</a:t>
            </a:r>
          </a:p>
        </p:txBody>
      </p:sp>
    </p:spTree>
    <p:extLst>
      <p:ext uri="{BB962C8B-B14F-4D97-AF65-F5344CB8AC3E}">
        <p14:creationId xmlns:p14="http://schemas.microsoft.com/office/powerpoint/2010/main" val="2804785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75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00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6" grpId="0" animBg="1" autoUpdateAnimBg="0"/>
      <p:bldP spid="1009669" grpId="0" animBg="1" autoUpdateAnimBg="0"/>
      <p:bldP spid="100967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číslo snímku 3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8C546F5-78D9-440D-A5B9-9C495B03FBAA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16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4" name="Slide Number Placeholder 5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AFE0101-39F3-4A63-9D84-14ED0525ADAE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16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4925" y="124368"/>
            <a:ext cx="7543800" cy="1079500"/>
          </a:xfrm>
          <a:solidFill>
            <a:srgbClr val="E6E4F4"/>
          </a:solidFill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Most přes rozbouřené vody?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  <a:cs typeface="Arial" charset="0"/>
            </a:endParaRP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254" y="115889"/>
            <a:ext cx="1028700" cy="108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9669" name="Rectangle 5"/>
          <p:cNvSpPr>
            <a:spLocks noChangeArrowheads="1"/>
          </p:cNvSpPr>
          <p:nvPr/>
        </p:nvSpPr>
        <p:spPr bwMode="auto">
          <a:xfrm>
            <a:off x="0" y="180975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  <a:cs typeface="Arial" charset="0"/>
            </a:endParaRPr>
          </a:p>
        </p:txBody>
      </p:sp>
      <p:sp>
        <p:nvSpPr>
          <p:cNvPr id="10096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  <a:cs typeface="Arial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  <a:cs typeface="Arial" charset="0"/>
              </a:rPr>
              <a:t> </a:t>
            </a:r>
            <a:endParaRPr lang="cs-CZ" altLang="cs-CZ" sz="2700">
              <a:effectLst/>
              <a:cs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752986"/>
              </p:ext>
            </p:extLst>
          </p:nvPr>
        </p:nvGraphicFramePr>
        <p:xfrm>
          <a:off x="800100" y="1809751"/>
          <a:ext cx="8204200" cy="4514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Graf" r:id="rId4" imgW="8543862" imgH="4514957" progId="MSGraph.Chart.8">
                  <p:embed/>
                </p:oleObj>
              </mc:Choice>
              <mc:Fallback>
                <p:oleObj name="Graf" r:id="rId4" imgW="8543862" imgH="4514957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809751"/>
                        <a:ext cx="8204200" cy="45148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46122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75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00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6" grpId="0" animBg="1" autoUpdateAnimBg="0"/>
      <p:bldP spid="1009669" grpId="0" animBg="1" autoUpdateAnimBg="0"/>
      <p:bldP spid="100967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EA221-C31E-4015-B0EE-6655C5B933E5}" type="slidenum">
              <a:rPr lang="cs-CZ">
                <a:solidFill>
                  <a:srgbClr val="660033"/>
                </a:solidFill>
              </a:rPr>
              <a:pPr>
                <a:defRPr/>
              </a:pPr>
              <a:t>17</a:t>
            </a:fld>
            <a:endParaRPr lang="cs-CZ">
              <a:solidFill>
                <a:srgbClr val="660033"/>
              </a:solidFill>
            </a:endParaRPr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90500"/>
            <a:ext cx="7632848" cy="1077913"/>
          </a:xfrm>
          <a:solidFill>
            <a:srgbClr val="FAE6B4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altLang="cs-CZ" sz="3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Místo závěru</a:t>
            </a:r>
            <a:endParaRPr lang="cs-CZ" altLang="cs-CZ" sz="3400" dirty="0" smtClean="0">
              <a:solidFill>
                <a:srgbClr val="FAE6B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1961" y="2204864"/>
            <a:ext cx="7962900" cy="3902249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400" b="1" dirty="0" smtClean="0">
                <a:effectLst/>
                <a:latin typeface="Times New Roman" pitchFamily="18" charset="0"/>
              </a:rPr>
              <a:t>Hodnotové patro politiky a hledání dlouhodobého konsensu.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400" b="1" dirty="0" smtClean="0">
                <a:effectLst/>
                <a:latin typeface="Times New Roman" pitchFamily="18" charset="0"/>
              </a:rPr>
              <a:t>Nasycenost zdroji a relativní deprivace.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400" b="1" dirty="0" smtClean="0">
                <a:effectLst/>
                <a:latin typeface="Times New Roman" pitchFamily="18" charset="0"/>
              </a:rPr>
              <a:t>„Nesmiřitelný boj pravice a levice“ nejspíš skončil.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400" b="1" dirty="0" smtClean="0">
                <a:effectLst/>
                <a:latin typeface="Times New Roman" pitchFamily="18" charset="0"/>
              </a:rPr>
              <a:t>Sociální soudržnost a osud střední třídy.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400" b="1" dirty="0" smtClean="0">
                <a:effectLst/>
                <a:latin typeface="Times New Roman" pitchFamily="18" charset="0"/>
              </a:rPr>
              <a:t>Směřujeme vůbec někam?</a:t>
            </a:r>
          </a:p>
        </p:txBody>
      </p:sp>
      <p:sp>
        <p:nvSpPr>
          <p:cNvPr id="832518" name="Rectangle 6"/>
          <p:cNvSpPr>
            <a:spLocks noChangeArrowheads="1"/>
          </p:cNvSpPr>
          <p:nvPr/>
        </p:nvSpPr>
        <p:spPr bwMode="auto">
          <a:xfrm>
            <a:off x="0" y="1773239"/>
            <a:ext cx="9144000" cy="73025"/>
          </a:xfrm>
          <a:prstGeom prst="rect">
            <a:avLst/>
          </a:prstGeom>
          <a:solidFill>
            <a:srgbClr val="C7C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21" tIns="51161" rIns="102321" bIns="51161" anchor="ctr"/>
          <a:lstStyle>
            <a:lvl1pPr algn="l" defTabSz="1023938" eaLnBrk="0" hangingPunct="0">
              <a:buSzPct val="70000"/>
              <a:buChar char="n"/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defTabSz="1023938" eaLnBrk="0" hangingPunct="0">
              <a:buClr>
                <a:schemeClr val="tx1"/>
              </a:buClr>
              <a:buChar char="–"/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defTabSz="1023938" eaLnBrk="0" hangingPunct="0">
              <a:buSzPct val="70000"/>
              <a:buChar char="n"/>
              <a:defRPr sz="27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defTabSz="1023938" eaLnBrk="0" hangingPunct="0">
              <a:buClr>
                <a:schemeClr val="tx1"/>
              </a:buClr>
              <a:buChar char="–"/>
              <a:defRPr sz="2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defTabSz="1023938" eaLnBrk="0" hangingPunct="0">
              <a:buSzPct val="70000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cs-CZ" sz="2700">
              <a:solidFill>
                <a:srgbClr val="660033"/>
              </a:solidFill>
              <a:effectLst/>
              <a:latin typeface="Times New Roman" pitchFamily="18" charset="0"/>
            </a:endParaRPr>
          </a:p>
        </p:txBody>
      </p:sp>
      <p:sp>
        <p:nvSpPr>
          <p:cNvPr id="832519" name="Rectangle 7"/>
          <p:cNvSpPr>
            <a:spLocks noChangeArrowheads="1"/>
          </p:cNvSpPr>
          <p:nvPr/>
        </p:nvSpPr>
        <p:spPr bwMode="auto">
          <a:xfrm>
            <a:off x="5076825" y="6535738"/>
            <a:ext cx="3886200" cy="936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21" tIns="51161" rIns="102321" bIns="51161" anchor="ctr"/>
          <a:lstStyle>
            <a:lvl1pPr algn="l" defTabSz="1023938" eaLnBrk="0" hangingPunct="0">
              <a:buSzPct val="70000"/>
              <a:buChar char="n"/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defTabSz="1023938" eaLnBrk="0" hangingPunct="0">
              <a:buClr>
                <a:schemeClr val="tx1"/>
              </a:buClr>
              <a:buChar char="–"/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defTabSz="1023938" eaLnBrk="0" hangingPunct="0">
              <a:buSzPct val="70000"/>
              <a:buChar char="n"/>
              <a:defRPr sz="27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defTabSz="1023938" eaLnBrk="0" hangingPunct="0">
              <a:buClr>
                <a:schemeClr val="tx1"/>
              </a:buClr>
              <a:buChar char="–"/>
              <a:defRPr sz="2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defTabSz="1023938" eaLnBrk="0" hangingPunct="0">
              <a:buSzPct val="70000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buSzTx/>
              <a:buFontTx/>
              <a:buNone/>
            </a:pPr>
            <a:endParaRPr lang="en-US" altLang="cs-CZ" sz="1600">
              <a:solidFill>
                <a:srgbClr val="660033"/>
              </a:solidFill>
              <a:effectLst/>
              <a:latin typeface="Times New Roman" pitchFamily="18" charset="0"/>
            </a:endParaRPr>
          </a:p>
        </p:txBody>
      </p:sp>
      <p:sp>
        <p:nvSpPr>
          <p:cNvPr id="832525" name="AutoShape 13" descr="9k="/>
          <p:cNvSpPr>
            <a:spLocks noChangeAspect="1" noChangeArrowheads="1"/>
          </p:cNvSpPr>
          <p:nvPr/>
        </p:nvSpPr>
        <p:spPr bwMode="auto">
          <a:xfrm>
            <a:off x="3404507" y="2662239"/>
            <a:ext cx="2334986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32527" name="AutoShape 15" descr="9k="/>
          <p:cNvSpPr>
            <a:spLocks noChangeAspect="1" noChangeArrowheads="1"/>
          </p:cNvSpPr>
          <p:nvPr/>
        </p:nvSpPr>
        <p:spPr bwMode="auto">
          <a:xfrm>
            <a:off x="3404507" y="2662239"/>
            <a:ext cx="2334986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130" name="Picture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54" y="188639"/>
            <a:ext cx="1028700" cy="108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672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3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83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83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83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83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83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83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4" grpId="0" animBg="1" autoUpdateAnimBg="0"/>
      <p:bldP spid="832515" grpId="0" build="p"/>
      <p:bldP spid="832518" grpId="0" animBg="1" autoUpdateAnimBg="0"/>
      <p:bldP spid="83251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38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717873"/>
              </p:ext>
            </p:extLst>
          </p:nvPr>
        </p:nvGraphicFramePr>
        <p:xfrm>
          <a:off x="4227780" y="2492897"/>
          <a:ext cx="1496348" cy="16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rastrový obrázek" r:id="rId3" imgW="3323974" imgH="3314255" progId="">
                  <p:embed/>
                </p:oleObj>
              </mc:Choice>
              <mc:Fallback>
                <p:oleObj name="rastrový obrázek" r:id="rId3" imgW="3323974" imgH="331425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780" y="2492897"/>
                        <a:ext cx="1496348" cy="1644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82" name="Rectangle 10"/>
          <p:cNvSpPr>
            <a:spLocks noChangeArrowheads="1"/>
          </p:cNvSpPr>
          <p:nvPr/>
        </p:nvSpPr>
        <p:spPr bwMode="auto">
          <a:xfrm>
            <a:off x="4479634" y="-82394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485943" y="5475158"/>
            <a:ext cx="6851047" cy="52322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tx2"/>
                </a:solidFill>
                <a:effectLst/>
              </a:rPr>
              <a:t>Děkujeme </a:t>
            </a:r>
            <a:r>
              <a:rPr lang="cs-CZ" sz="2800" dirty="0">
                <a:solidFill>
                  <a:schemeClr val="tx2"/>
                </a:solidFill>
                <a:effectLst/>
              </a:rPr>
              <a:t>za pozornost.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1773239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altLang="cs-CZ" sz="27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33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0" fill="hold"/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0" fill="hold"/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0"/>
                                        <p:tgtEl>
                                          <p:spTgt spid="463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EA221-C31E-4015-B0EE-6655C5B933E5}" type="slidenum">
              <a:rPr lang="cs-CZ">
                <a:solidFill>
                  <a:srgbClr val="660033"/>
                </a:solidFill>
              </a:rPr>
              <a:pPr>
                <a:defRPr/>
              </a:pPr>
              <a:t>2</a:t>
            </a:fld>
            <a:endParaRPr lang="cs-CZ">
              <a:solidFill>
                <a:srgbClr val="660033"/>
              </a:solidFill>
            </a:endParaRPr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90500"/>
            <a:ext cx="7632848" cy="1077913"/>
          </a:xfrm>
          <a:solidFill>
            <a:srgbClr val="FAE6B4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altLang="cs-CZ" sz="3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Výchozí postuláty</a:t>
            </a:r>
            <a:endParaRPr lang="cs-CZ" altLang="cs-CZ" sz="3400" dirty="0" smtClean="0">
              <a:solidFill>
                <a:srgbClr val="FAE6B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1961" y="2204864"/>
            <a:ext cx="7962900" cy="3902249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400" b="1" dirty="0" smtClean="0">
                <a:effectLst/>
                <a:latin typeface="Times New Roman" pitchFamily="18" charset="0"/>
              </a:rPr>
              <a:t>Naše současné potíže se rodily postupně během posledních 15 let.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400" b="1" dirty="0" smtClean="0">
                <a:effectLst/>
                <a:latin typeface="Times New Roman" pitchFamily="18" charset="0"/>
              </a:rPr>
              <a:t>Zaostávání materiální úrovně bylo méně důležité než újma na duši po 5 dekádách totalitních režimů (</a:t>
            </a:r>
            <a:r>
              <a:rPr lang="cs-CZ" altLang="cs-CZ" sz="2400" b="1" dirty="0" err="1" smtClean="0">
                <a:effectLst/>
                <a:latin typeface="Times New Roman" pitchFamily="18" charset="0"/>
              </a:rPr>
              <a:t>Lipset</a:t>
            </a:r>
            <a:r>
              <a:rPr lang="cs-CZ" altLang="cs-CZ" sz="2400" b="1" dirty="0" smtClean="0">
                <a:effectLst/>
                <a:latin typeface="Times New Roman" pitchFamily="18" charset="0"/>
              </a:rPr>
              <a:t>).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400" b="1" dirty="0" smtClean="0">
                <a:effectLst/>
                <a:latin typeface="Times New Roman" pitchFamily="18" charset="0"/>
              </a:rPr>
              <a:t>Důsledkem totalitních režimů byla občanská pasivita </a:t>
            </a:r>
            <a:br>
              <a:rPr lang="cs-CZ" altLang="cs-CZ" sz="2400" b="1" dirty="0" smtClean="0">
                <a:effectLst/>
                <a:latin typeface="Times New Roman" pitchFamily="18" charset="0"/>
              </a:rPr>
            </a:br>
            <a:r>
              <a:rPr lang="cs-CZ" altLang="cs-CZ" sz="2400" b="1" dirty="0" smtClean="0">
                <a:effectLst/>
                <a:latin typeface="Times New Roman" pitchFamily="18" charset="0"/>
              </a:rPr>
              <a:t>a posléze neúměrná víra v  moc „odborníků“.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400" b="1" dirty="0" smtClean="0">
                <a:effectLst/>
                <a:latin typeface="Times New Roman" pitchFamily="18" charset="0"/>
              </a:rPr>
              <a:t>Na prahu krize stojíme jen tehdy, když se spokojíme </a:t>
            </a:r>
            <a:br>
              <a:rPr lang="cs-CZ" altLang="cs-CZ" sz="2400" b="1" dirty="0" smtClean="0">
                <a:effectLst/>
                <a:latin typeface="Times New Roman" pitchFamily="18" charset="0"/>
              </a:rPr>
            </a:br>
            <a:r>
              <a:rPr lang="cs-CZ" altLang="cs-CZ" sz="2400" b="1" dirty="0" smtClean="0">
                <a:effectLst/>
                <a:latin typeface="Times New Roman" pitchFamily="18" charset="0"/>
              </a:rPr>
              <a:t>s promarněnou historickou příležitostí. </a:t>
            </a:r>
          </a:p>
        </p:txBody>
      </p:sp>
      <p:sp>
        <p:nvSpPr>
          <p:cNvPr id="832518" name="Rectangle 6"/>
          <p:cNvSpPr>
            <a:spLocks noChangeArrowheads="1"/>
          </p:cNvSpPr>
          <p:nvPr/>
        </p:nvSpPr>
        <p:spPr bwMode="auto">
          <a:xfrm>
            <a:off x="0" y="1773239"/>
            <a:ext cx="9144000" cy="73025"/>
          </a:xfrm>
          <a:prstGeom prst="rect">
            <a:avLst/>
          </a:prstGeom>
          <a:solidFill>
            <a:srgbClr val="C7C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21" tIns="51161" rIns="102321" bIns="51161" anchor="ctr"/>
          <a:lstStyle>
            <a:lvl1pPr algn="l" defTabSz="1023938" eaLnBrk="0" hangingPunct="0">
              <a:buSzPct val="70000"/>
              <a:buChar char="n"/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defTabSz="1023938" eaLnBrk="0" hangingPunct="0">
              <a:buClr>
                <a:schemeClr val="tx1"/>
              </a:buClr>
              <a:buChar char="–"/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defTabSz="1023938" eaLnBrk="0" hangingPunct="0">
              <a:buSzPct val="70000"/>
              <a:buChar char="n"/>
              <a:defRPr sz="27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defTabSz="1023938" eaLnBrk="0" hangingPunct="0">
              <a:buClr>
                <a:schemeClr val="tx1"/>
              </a:buClr>
              <a:buChar char="–"/>
              <a:defRPr sz="2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defTabSz="1023938" eaLnBrk="0" hangingPunct="0">
              <a:buSzPct val="70000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cs-CZ" sz="2700">
              <a:solidFill>
                <a:srgbClr val="660033"/>
              </a:solidFill>
              <a:effectLst/>
              <a:latin typeface="Times New Roman" pitchFamily="18" charset="0"/>
            </a:endParaRPr>
          </a:p>
        </p:txBody>
      </p:sp>
      <p:sp>
        <p:nvSpPr>
          <p:cNvPr id="832519" name="Rectangle 7"/>
          <p:cNvSpPr>
            <a:spLocks noChangeArrowheads="1"/>
          </p:cNvSpPr>
          <p:nvPr/>
        </p:nvSpPr>
        <p:spPr bwMode="auto">
          <a:xfrm>
            <a:off x="5076825" y="6535738"/>
            <a:ext cx="3886200" cy="936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21" tIns="51161" rIns="102321" bIns="51161" anchor="ctr"/>
          <a:lstStyle>
            <a:lvl1pPr algn="l" defTabSz="1023938" eaLnBrk="0" hangingPunct="0">
              <a:buSzPct val="70000"/>
              <a:buChar char="n"/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defTabSz="1023938" eaLnBrk="0" hangingPunct="0">
              <a:buClr>
                <a:schemeClr val="tx1"/>
              </a:buClr>
              <a:buChar char="–"/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defTabSz="1023938" eaLnBrk="0" hangingPunct="0">
              <a:buSzPct val="70000"/>
              <a:buChar char="n"/>
              <a:defRPr sz="27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defTabSz="1023938" eaLnBrk="0" hangingPunct="0">
              <a:buClr>
                <a:schemeClr val="tx1"/>
              </a:buClr>
              <a:buChar char="–"/>
              <a:defRPr sz="2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defTabSz="1023938" eaLnBrk="0" hangingPunct="0">
              <a:buSzPct val="70000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buSzTx/>
              <a:buFontTx/>
              <a:buNone/>
            </a:pPr>
            <a:endParaRPr lang="en-US" altLang="cs-CZ" sz="1600">
              <a:solidFill>
                <a:srgbClr val="660033"/>
              </a:solidFill>
              <a:effectLst/>
              <a:latin typeface="Times New Roman" pitchFamily="18" charset="0"/>
            </a:endParaRPr>
          </a:p>
        </p:txBody>
      </p:sp>
      <p:sp>
        <p:nvSpPr>
          <p:cNvPr id="832525" name="AutoShape 13" descr="9k="/>
          <p:cNvSpPr>
            <a:spLocks noChangeAspect="1" noChangeArrowheads="1"/>
          </p:cNvSpPr>
          <p:nvPr/>
        </p:nvSpPr>
        <p:spPr bwMode="auto">
          <a:xfrm>
            <a:off x="3404507" y="2662239"/>
            <a:ext cx="2334986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32527" name="AutoShape 15" descr="9k="/>
          <p:cNvSpPr>
            <a:spLocks noChangeAspect="1" noChangeArrowheads="1"/>
          </p:cNvSpPr>
          <p:nvPr/>
        </p:nvSpPr>
        <p:spPr bwMode="auto">
          <a:xfrm>
            <a:off x="3404507" y="2662239"/>
            <a:ext cx="2334986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130" name="Picture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54" y="188639"/>
            <a:ext cx="1028700" cy="108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882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3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3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3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3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3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83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4" grpId="0" animBg="1" autoUpdateAnimBg="0"/>
      <p:bldP spid="832515" grpId="0" build="p" autoUpdateAnimBg="0" advAuto="2000"/>
      <p:bldP spid="832518" grpId="0" animBg="1" autoUpdateAnimBg="0"/>
      <p:bldP spid="83251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E1AE12D4-A321-467F-8B44-6DFEE415B125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3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976898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30729" y="2060575"/>
            <a:ext cx="7956097" cy="4343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cs-CZ" sz="3000" b="1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4800" b="1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3600" b="1" dirty="0" smtClean="0">
                <a:solidFill>
                  <a:schemeClr val="accent2"/>
                </a:solidFill>
                <a:latin typeface="Times New Roman" pitchFamily="18" charset="0"/>
              </a:rPr>
              <a:t>Hodnoťme současnou „krizi“ </a:t>
            </a:r>
            <a:br>
              <a:rPr lang="cs-CZ" sz="3600" b="1" dirty="0" smtClean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cs-CZ" sz="3600" b="1" dirty="0" smtClean="0">
                <a:solidFill>
                  <a:schemeClr val="accent2"/>
                </a:solidFill>
                <a:latin typeface="Times New Roman" pitchFamily="18" charset="0"/>
              </a:rPr>
              <a:t>na základě vývojových trendů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</a:endParaRPr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140" y="116632"/>
            <a:ext cx="10287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6901" name="Rectangle 5"/>
          <p:cNvSpPr>
            <a:spLocks noChangeArrowheads="1"/>
          </p:cNvSpPr>
          <p:nvPr/>
        </p:nvSpPr>
        <p:spPr bwMode="auto">
          <a:xfrm>
            <a:off x="0" y="1773239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</a:endParaRPr>
          </a:p>
        </p:txBody>
      </p:sp>
      <p:sp>
        <p:nvSpPr>
          <p:cNvPr id="976902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53703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7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7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898" grpId="0" build="p" autoUpdateAnimBg="0" advAuto="2000"/>
      <p:bldP spid="976901" grpId="0" animBg="1" autoUpdateAnimBg="0"/>
      <p:bldP spid="97690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číslo snímku 6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A71E3435-2E24-4D2A-B2F8-019DFC933FD4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4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</a:endParaRPr>
          </a:p>
        </p:txBody>
      </p:sp>
      <p:sp>
        <p:nvSpPr>
          <p:cNvPr id="984069" name="Rectangle 5"/>
          <p:cNvSpPr>
            <a:spLocks noChangeArrowheads="1"/>
          </p:cNvSpPr>
          <p:nvPr/>
        </p:nvSpPr>
        <p:spPr bwMode="auto">
          <a:xfrm>
            <a:off x="-1" y="181932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</a:endParaRPr>
          </a:p>
        </p:txBody>
      </p:sp>
      <p:sp>
        <p:nvSpPr>
          <p:cNvPr id="9840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</a:endParaRP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</a:rPr>
              <a:t> </a:t>
            </a:r>
            <a:endParaRPr lang="cs-CZ" altLang="cs-CZ" sz="2700">
              <a:effectLst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154" y="108539"/>
            <a:ext cx="116505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325210" y="108539"/>
            <a:ext cx="7818789" cy="1224136"/>
          </a:xfrm>
          <a:prstGeom prst="rect">
            <a:avLst/>
          </a:prstGeom>
          <a:solidFill>
            <a:srgbClr val="E6E4F4"/>
          </a:solidFill>
          <a:extLst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endParaRPr lang="cs-CZ" sz="900" dirty="0" smtClean="0">
              <a:solidFill>
                <a:srgbClr val="C00000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Lidé na politiku nerezignovali</a:t>
            </a:r>
            <a:endParaRPr lang="cs-CZ" altLang="cs-CZ" sz="3200" b="0" kern="0" dirty="0" smtClean="0">
              <a:solidFill>
                <a:srgbClr val="FAE6B4"/>
              </a:solidFill>
              <a:latin typeface="Times New Roman" pitchFamily="18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000351"/>
              </p:ext>
            </p:extLst>
          </p:nvPr>
        </p:nvGraphicFramePr>
        <p:xfrm>
          <a:off x="581677" y="1566909"/>
          <a:ext cx="8596354" cy="5089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Graf" r:id="rId4" imgW="8877462" imgH="4810218" progId="MSGraph.Chart.8">
                  <p:embed/>
                </p:oleObj>
              </mc:Choice>
              <mc:Fallback>
                <p:oleObj name="Graf" r:id="rId4" imgW="8877462" imgH="4810218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77" y="1566909"/>
                        <a:ext cx="8596354" cy="50894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07822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8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750"/>
                                        <p:tgtEl>
                                          <p:spTgt spid="98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9" grpId="0" animBg="1" autoUpdateAnimBg="0"/>
      <p:bldP spid="984070" grpId="0" animBg="1" autoUpdateAnimBg="0"/>
      <p:bldP spid="1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číslo snímku 6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A71E3435-2E24-4D2A-B2F8-019DFC933FD4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5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</a:endParaRPr>
          </a:p>
        </p:txBody>
      </p:sp>
      <p:sp>
        <p:nvSpPr>
          <p:cNvPr id="984069" name="Rectangle 5"/>
          <p:cNvSpPr>
            <a:spLocks noChangeArrowheads="1"/>
          </p:cNvSpPr>
          <p:nvPr/>
        </p:nvSpPr>
        <p:spPr bwMode="auto">
          <a:xfrm>
            <a:off x="-1" y="181932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</a:endParaRPr>
          </a:p>
        </p:txBody>
      </p:sp>
      <p:sp>
        <p:nvSpPr>
          <p:cNvPr id="9840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</a:endParaRP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</a:rPr>
              <a:t> </a:t>
            </a:r>
            <a:endParaRPr lang="cs-CZ" altLang="cs-CZ" sz="2700">
              <a:effectLst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54" y="108539"/>
            <a:ext cx="116505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325210" y="108539"/>
            <a:ext cx="7818789" cy="1224136"/>
          </a:xfrm>
          <a:prstGeom prst="rect">
            <a:avLst/>
          </a:prstGeom>
          <a:solidFill>
            <a:srgbClr val="E6E4F4"/>
          </a:solidFill>
          <a:extLst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endParaRPr lang="cs-CZ" sz="800" dirty="0" smtClean="0">
              <a:solidFill>
                <a:srgbClr val="C00000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Orientace v politice je stabilní, ale nevalná</a:t>
            </a:r>
            <a:endParaRPr lang="cs-CZ" altLang="cs-CZ" sz="3200" b="0" kern="0" dirty="0" smtClean="0">
              <a:solidFill>
                <a:srgbClr val="FAE6B4"/>
              </a:solidFill>
              <a:latin typeface="Times New Roman" pitchFamily="18" charset="0"/>
            </a:endParaRPr>
          </a:p>
        </p:txBody>
      </p:sp>
      <p:graphicFrame>
        <p:nvGraphicFramePr>
          <p:cNvPr id="11" name="Graf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612476"/>
              </p:ext>
            </p:extLst>
          </p:nvPr>
        </p:nvGraphicFramePr>
        <p:xfrm>
          <a:off x="621397" y="1892346"/>
          <a:ext cx="8341628" cy="4727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9204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8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750"/>
                                        <p:tgtEl>
                                          <p:spTgt spid="98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9" grpId="0" animBg="1" autoUpdateAnimBg="0"/>
      <p:bldP spid="984070" grpId="0" animBg="1" autoUpdateAnimBg="0"/>
      <p:bldP spid="1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číslo snímku 6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A71E3435-2E24-4D2A-B2F8-019DFC933FD4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6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</a:endParaRPr>
          </a:p>
        </p:txBody>
      </p:sp>
      <p:sp>
        <p:nvSpPr>
          <p:cNvPr id="984069" name="Rectangle 5"/>
          <p:cNvSpPr>
            <a:spLocks noChangeArrowheads="1"/>
          </p:cNvSpPr>
          <p:nvPr/>
        </p:nvSpPr>
        <p:spPr bwMode="auto">
          <a:xfrm>
            <a:off x="-1" y="181932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</a:endParaRPr>
          </a:p>
        </p:txBody>
      </p:sp>
      <p:sp>
        <p:nvSpPr>
          <p:cNvPr id="9840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</a:endParaRP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</a:rPr>
              <a:t> </a:t>
            </a:r>
            <a:endParaRPr lang="cs-CZ" altLang="cs-CZ" sz="2700">
              <a:effectLst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582" y="108539"/>
            <a:ext cx="116505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325210" y="108539"/>
            <a:ext cx="7818789" cy="1224136"/>
          </a:xfrm>
          <a:prstGeom prst="rect">
            <a:avLst/>
          </a:prstGeom>
          <a:solidFill>
            <a:srgbClr val="E6E4F4"/>
          </a:solidFill>
          <a:extLst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endParaRPr lang="cs-CZ" sz="800" dirty="0" smtClean="0">
              <a:solidFill>
                <a:srgbClr val="C00000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Údolí beznaděje je za námi. Co dál? </a:t>
            </a:r>
            <a:endParaRPr lang="cs-CZ" altLang="cs-CZ" sz="3200" b="0" kern="0" dirty="0" smtClean="0">
              <a:solidFill>
                <a:srgbClr val="FAE6B4"/>
              </a:solidFill>
              <a:latin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030402"/>
              </p:ext>
            </p:extLst>
          </p:nvPr>
        </p:nvGraphicFramePr>
        <p:xfrm>
          <a:off x="607516" y="1732008"/>
          <a:ext cx="8329613" cy="4887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Graf" r:id="rId4" imgW="8886918" imgH="5229041" progId="MSGraph.Chart.8">
                  <p:embed/>
                </p:oleObj>
              </mc:Choice>
              <mc:Fallback>
                <p:oleObj name="Graf" r:id="rId4" imgW="8886918" imgH="5229041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516" y="1732008"/>
                        <a:ext cx="8329613" cy="48878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4982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8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750"/>
                                        <p:tgtEl>
                                          <p:spTgt spid="98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9" grpId="0" animBg="1" autoUpdateAnimBg="0"/>
      <p:bldP spid="984070" grpId="0" animBg="1" autoUpdateAnimBg="0"/>
      <p:bldP spid="1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číslo snímku 3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8C546F5-78D9-440D-A5B9-9C495B03FBAA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7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4" name="Slide Number Placeholder 5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AFE0101-39F3-4A63-9D84-14ED0525ADAE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7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4925" y="124368"/>
            <a:ext cx="7543800" cy="1079500"/>
          </a:xfrm>
          <a:solidFill>
            <a:srgbClr val="E6E4F4"/>
          </a:solidFill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Už bylo hůř.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  <a:cs typeface="Arial" charset="0"/>
            </a:endParaRP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254" y="115889"/>
            <a:ext cx="1028700" cy="108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9669" name="Rectangle 5"/>
          <p:cNvSpPr>
            <a:spLocks noChangeArrowheads="1"/>
          </p:cNvSpPr>
          <p:nvPr/>
        </p:nvSpPr>
        <p:spPr bwMode="auto">
          <a:xfrm>
            <a:off x="0" y="180975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  <a:cs typeface="Arial" charset="0"/>
            </a:endParaRPr>
          </a:p>
        </p:txBody>
      </p:sp>
      <p:sp>
        <p:nvSpPr>
          <p:cNvPr id="10096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  <a:cs typeface="Arial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  <a:cs typeface="Arial" charset="0"/>
              </a:rPr>
              <a:t> </a:t>
            </a:r>
            <a:endParaRPr lang="cs-CZ" altLang="cs-CZ" sz="2700">
              <a:effectLst/>
              <a:cs typeface="Arial" charset="0"/>
            </a:endParaRPr>
          </a:p>
        </p:txBody>
      </p:sp>
      <p:graphicFrame>
        <p:nvGraphicFramePr>
          <p:cNvPr id="1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155451"/>
              </p:ext>
            </p:extLst>
          </p:nvPr>
        </p:nvGraphicFramePr>
        <p:xfrm>
          <a:off x="865365" y="2938513"/>
          <a:ext cx="7745235" cy="3749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914070"/>
              </p:ext>
            </p:extLst>
          </p:nvPr>
        </p:nvGraphicFramePr>
        <p:xfrm>
          <a:off x="696920" y="1730277"/>
          <a:ext cx="8342790" cy="5006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Graf" r:id="rId5" imgW="8886918" imgH="5133906" progId="MSGraph.Chart.8">
                  <p:embed/>
                </p:oleObj>
              </mc:Choice>
              <mc:Fallback>
                <p:oleObj name="Graf" r:id="rId5" imgW="8886918" imgH="5133906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20" y="1730277"/>
                        <a:ext cx="8342790" cy="50061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5994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75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00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75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6" grpId="0" animBg="1" autoUpdateAnimBg="0"/>
      <p:bldP spid="1009669" grpId="0" animBg="1" autoUpdateAnimBg="0"/>
      <p:bldP spid="1009670" grpId="0" animBg="1" autoUpdateAnimBg="0"/>
      <p:bldGraphic spid="1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číslo snímku 3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8C546F5-78D9-440D-A5B9-9C495B03FBAA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8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4" name="Slide Number Placeholder 5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AFE0101-39F3-4A63-9D84-14ED0525ADAE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8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4925" y="124368"/>
            <a:ext cx="7543800" cy="1079500"/>
          </a:xfrm>
          <a:solidFill>
            <a:srgbClr val="E6E4F4"/>
          </a:solidFill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Ty naše strany!</a:t>
            </a:r>
            <a:endParaRPr lang="cs-CZ" sz="3200" dirty="0" smtClean="0">
              <a:solidFill>
                <a:srgbClr val="C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  <a:cs typeface="Arial" charset="0"/>
            </a:endParaRP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254" y="115889"/>
            <a:ext cx="1028700" cy="108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9669" name="Rectangle 5"/>
          <p:cNvSpPr>
            <a:spLocks noChangeArrowheads="1"/>
          </p:cNvSpPr>
          <p:nvPr/>
        </p:nvSpPr>
        <p:spPr bwMode="auto">
          <a:xfrm>
            <a:off x="0" y="180975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  <a:cs typeface="Arial" charset="0"/>
            </a:endParaRPr>
          </a:p>
        </p:txBody>
      </p:sp>
      <p:sp>
        <p:nvSpPr>
          <p:cNvPr id="10096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  <a:cs typeface="Arial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  <a:cs typeface="Arial" charset="0"/>
              </a:rPr>
              <a:t> </a:t>
            </a:r>
            <a:endParaRPr lang="cs-CZ" altLang="cs-CZ" sz="2700">
              <a:effectLst/>
              <a:cs typeface="Arial" charset="0"/>
            </a:endParaRPr>
          </a:p>
        </p:txBody>
      </p:sp>
      <p:graphicFrame>
        <p:nvGraphicFramePr>
          <p:cNvPr id="1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525049"/>
              </p:ext>
            </p:extLst>
          </p:nvPr>
        </p:nvGraphicFramePr>
        <p:xfrm>
          <a:off x="865365" y="2938513"/>
          <a:ext cx="7745235" cy="3749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355119"/>
              </p:ext>
            </p:extLst>
          </p:nvPr>
        </p:nvGraphicFramePr>
        <p:xfrm>
          <a:off x="495300" y="1846263"/>
          <a:ext cx="8467725" cy="466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Graf" r:id="rId5" imgW="8886918" imgH="4790887" progId="MSGraph.Chart.8">
                  <p:embed/>
                </p:oleObj>
              </mc:Choice>
              <mc:Fallback>
                <p:oleObj name="Graf" r:id="rId5" imgW="8886918" imgH="4790887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846263"/>
                        <a:ext cx="8467725" cy="4660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6856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75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00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75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6" grpId="0" animBg="1" autoUpdateAnimBg="0"/>
      <p:bldP spid="1009669" grpId="0" animBg="1" autoUpdateAnimBg="0"/>
      <p:bldP spid="1009670" grpId="0" animBg="1" autoUpdateAnimBg="0"/>
      <p:bldGraphic spid="1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číslo snímku 3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8C546F5-78D9-440D-A5B9-9C495B03FBAA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9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4" name="Slide Number Placeholder 5"/>
          <p:cNvSpPr txBox="1">
            <a:spLocks noGrp="1"/>
          </p:cNvSpPr>
          <p:nvPr/>
        </p:nvSpPr>
        <p:spPr bwMode="auto">
          <a:xfrm>
            <a:off x="6705600" y="624998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2321" tIns="51161" rIns="102321" bIns="51161"/>
          <a:lstStyle/>
          <a:p>
            <a:pPr algn="r" defTabSz="1023938">
              <a:spcBef>
                <a:spcPct val="0"/>
              </a:spcBef>
              <a:defRPr/>
            </a:pPr>
            <a:fld id="{CAFE0101-39F3-4A63-9D84-14ED0525ADAE}" type="slidenum">
              <a:rPr lang="cs-CZ" sz="11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pPr algn="r" defTabSz="1023938">
                <a:spcBef>
                  <a:spcPct val="0"/>
                </a:spcBef>
                <a:defRPr/>
              </a:pPr>
              <a:t>9</a:t>
            </a:fld>
            <a:endParaRPr lang="cs-CZ" sz="1100"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1100" y="109316"/>
            <a:ext cx="7543800" cy="1079500"/>
          </a:xfrm>
          <a:solidFill>
            <a:srgbClr val="E6E4F4"/>
          </a:solidFill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  <a:tabLst>
                <a:tab pos="3311525" algn="l"/>
              </a:tabLst>
              <a:defRPr/>
            </a:pPr>
            <a:r>
              <a:rPr lang="cs-CZ" sz="32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Hrajte s kartami, které máte</a:t>
            </a:r>
            <a:r>
              <a:rPr lang="cs-CZ" sz="280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.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429000" y="4572000"/>
            <a:ext cx="3048000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50000"/>
              </a:spcBef>
            </a:pPr>
            <a:endParaRPr lang="en-US" altLang="cs-CZ" sz="2700" b="1">
              <a:effectLst/>
              <a:cs typeface="Arial" charset="0"/>
            </a:endParaRP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254" y="115889"/>
            <a:ext cx="1028700" cy="108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9669" name="Rectangle 5"/>
          <p:cNvSpPr>
            <a:spLocks noChangeArrowheads="1"/>
          </p:cNvSpPr>
          <p:nvPr/>
        </p:nvSpPr>
        <p:spPr bwMode="auto">
          <a:xfrm>
            <a:off x="0" y="1809751"/>
            <a:ext cx="9144000" cy="73025"/>
          </a:xfrm>
          <a:prstGeom prst="rect">
            <a:avLst/>
          </a:prstGeom>
          <a:solidFill>
            <a:srgbClr val="C7C0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>
              <a:spcBef>
                <a:spcPct val="0"/>
              </a:spcBef>
            </a:pPr>
            <a:endParaRPr lang="en-US" altLang="cs-CZ" sz="2700">
              <a:effectLst/>
              <a:cs typeface="Arial" charset="0"/>
            </a:endParaRPr>
          </a:p>
        </p:txBody>
      </p:sp>
      <p:sp>
        <p:nvSpPr>
          <p:cNvPr id="1009670" name="Rectangle 6"/>
          <p:cNvSpPr>
            <a:spLocks noChangeArrowheads="1"/>
          </p:cNvSpPr>
          <p:nvPr/>
        </p:nvSpPr>
        <p:spPr bwMode="auto">
          <a:xfrm>
            <a:off x="5076825" y="6524625"/>
            <a:ext cx="3886200" cy="952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102321" tIns="51161" rIns="102321" bIns="51161" anchor="ctr"/>
          <a:lstStyle/>
          <a:p>
            <a:pPr defTabSz="1023938" eaLnBrk="0" hangingPunct="0"/>
            <a:endParaRPr lang="en-US" altLang="cs-CZ" sz="1600">
              <a:solidFill>
                <a:srgbClr val="660033"/>
              </a:solidFill>
              <a:effectLst/>
              <a:cs typeface="Arial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-4606018" y="5655145"/>
            <a:ext cx="280379" cy="287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2321" tIns="51161" rIns="102321" bIns="51161" anchor="ctr">
            <a:spAutoFit/>
          </a:bodyPr>
          <a:lstStyle/>
          <a:p>
            <a:pPr algn="l" defTabSz="1023938" eaLnBrk="0" hangingPunct="0">
              <a:spcBef>
                <a:spcPct val="0"/>
              </a:spcBef>
            </a:pPr>
            <a:r>
              <a:rPr lang="cs-CZ" altLang="cs-CZ" sz="1100">
                <a:effectLst/>
                <a:cs typeface="Times New Roman" pitchFamily="18" charset="0"/>
              </a:rPr>
              <a:t> </a:t>
            </a:r>
            <a:r>
              <a:rPr lang="cs-CZ" altLang="cs-CZ" sz="1200">
                <a:effectLst/>
                <a:cs typeface="Arial" charset="0"/>
              </a:rPr>
              <a:t> </a:t>
            </a:r>
            <a:endParaRPr lang="cs-CZ" altLang="cs-CZ" sz="2700">
              <a:effectLst/>
              <a:cs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Obdélník 3"/>
          <p:cNvSpPr/>
          <p:nvPr/>
        </p:nvSpPr>
        <p:spPr>
          <a:xfrm>
            <a:off x="1517700" y="1188816"/>
            <a:ext cx="616999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>
                <a:solidFill>
                  <a:schemeClr val="bg1">
                    <a:lumMod val="10000"/>
                  </a:schemeClr>
                </a:solidFill>
                <a:effectLst/>
              </a:rPr>
              <a:t>"</a:t>
            </a:r>
            <a:r>
              <a:rPr lang="cs-CZ" sz="1400" b="1" i="1" dirty="0">
                <a:solidFill>
                  <a:schemeClr val="bg1">
                    <a:lumMod val="10000"/>
                  </a:schemeClr>
                </a:solidFill>
                <a:effectLst/>
              </a:rPr>
              <a:t>Někteří lidé říkají, že si dnes těžko vyberou stranu, které by chtěli dát svůj hlas. </a:t>
            </a:r>
            <a:endParaRPr lang="cs-CZ" sz="1400" b="1" dirty="0">
              <a:solidFill>
                <a:schemeClr val="bg1">
                  <a:lumMod val="10000"/>
                </a:schemeClr>
              </a:solidFill>
              <a:effectLst/>
            </a:endParaRPr>
          </a:p>
          <a:p>
            <a:r>
              <a:rPr lang="cs-CZ" sz="1400" b="1" i="1" dirty="0">
                <a:solidFill>
                  <a:schemeClr val="bg1">
                    <a:lumMod val="10000"/>
                  </a:schemeClr>
                </a:solidFill>
                <a:effectLst/>
              </a:rPr>
              <a:t>Patříte Vy osobně k těmto lidem?"</a:t>
            </a:r>
            <a:endParaRPr lang="cs-CZ" sz="1400" b="1" dirty="0">
              <a:solidFill>
                <a:schemeClr val="bg1">
                  <a:lumMod val="10000"/>
                </a:schemeClr>
              </a:solidFill>
              <a:effectLst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323478"/>
              </p:ext>
            </p:extLst>
          </p:nvPr>
        </p:nvGraphicFramePr>
        <p:xfrm>
          <a:off x="877663" y="1988840"/>
          <a:ext cx="8150674" cy="4489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Graf" r:id="rId4" imgW="8877462" imgH="4591141" progId="MSGraph.Chart.8">
                  <p:embed/>
                </p:oleObj>
              </mc:Choice>
              <mc:Fallback>
                <p:oleObj name="Graf" r:id="rId4" imgW="8877462" imgH="4591141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663" y="1988840"/>
                        <a:ext cx="8150674" cy="44897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212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75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00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6" grpId="0" animBg="1" autoUpdateAnimBg="0"/>
      <p:bldP spid="1009669" grpId="0" animBg="1" autoUpdateAnimBg="0"/>
      <p:bldP spid="1009670" grpId="0" animBg="1" autoUpdateAnimBg="0"/>
    </p:bldLst>
  </p:timing>
</p:sld>
</file>

<file path=ppt/theme/theme1.xml><?xml version="1.0" encoding="utf-8"?>
<a:theme xmlns:a="http://schemas.openxmlformats.org/drawingml/2006/main" name="Třpyt">
  <a:themeElements>
    <a:clrScheme name="">
      <a:dk1>
        <a:srgbClr val="660033"/>
      </a:dk1>
      <a:lt1>
        <a:srgbClr val="CCCCFF"/>
      </a:lt1>
      <a:dk2>
        <a:srgbClr val="860404"/>
      </a:dk2>
      <a:lt2>
        <a:srgbClr val="FFFFFF"/>
      </a:lt2>
      <a:accent1>
        <a:srgbClr val="A198D8"/>
      </a:accent1>
      <a:accent2>
        <a:srgbClr val="AC0056"/>
      </a:accent2>
      <a:accent3>
        <a:srgbClr val="E2E2FF"/>
      </a:accent3>
      <a:accent4>
        <a:srgbClr val="56002A"/>
      </a:accent4>
      <a:accent5>
        <a:srgbClr val="CDCAE9"/>
      </a:accent5>
      <a:accent6>
        <a:srgbClr val="9B004D"/>
      </a:accent6>
      <a:hlink>
        <a:srgbClr val="A9034E"/>
      </a:hlink>
      <a:folHlink>
        <a:srgbClr val="CD699D"/>
      </a:folHlink>
    </a:clrScheme>
    <a:fontScheme name="Třpy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60C38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25000"/>
          </a:spcAft>
          <a:buClrTx/>
          <a:buSzTx/>
          <a:buFontTx/>
          <a:buNone/>
          <a:tabLst>
            <a:tab pos="2959100" algn="l"/>
          </a:tabLst>
          <a:defRPr kumimoji="0" lang="cs-CZ" altLang="cs-CZ" sz="2000" b="0" i="0" u="none" strike="noStrike" cap="none" normalizeH="0" baseline="0" smtClean="0">
            <a:ln>
              <a:noFill/>
            </a:ln>
            <a:solidFill>
              <a:srgbClr val="EEEBE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60C38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25000"/>
          </a:spcAft>
          <a:buClrTx/>
          <a:buSzTx/>
          <a:buFontTx/>
          <a:buNone/>
          <a:tabLst>
            <a:tab pos="2959100" algn="l"/>
          </a:tabLst>
          <a:defRPr kumimoji="0" lang="cs-CZ" altLang="cs-CZ" sz="2000" b="0" i="0" u="none" strike="noStrike" cap="none" normalizeH="0" baseline="0" smtClean="0">
            <a:ln>
              <a:noFill/>
            </a:ln>
            <a:solidFill>
              <a:srgbClr val="EEEBE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Třpyt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řpyt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řpyt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řpyt 10">
        <a:dk1>
          <a:srgbClr val="000099"/>
        </a:dk1>
        <a:lt1>
          <a:srgbClr val="FFFFFF"/>
        </a:lt1>
        <a:dk2>
          <a:srgbClr val="900631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C6AAAD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11">
        <a:dk1>
          <a:srgbClr val="A50021"/>
        </a:dk1>
        <a:lt1>
          <a:srgbClr val="FFFFFF"/>
        </a:lt1>
        <a:dk2>
          <a:srgbClr val="900631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C6AAAD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12">
        <a:dk1>
          <a:srgbClr val="A51743"/>
        </a:dk1>
        <a:lt1>
          <a:srgbClr val="FFFFFF"/>
        </a:lt1>
        <a:dk2>
          <a:srgbClr val="900631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C6AAAD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13">
        <a:dk1>
          <a:srgbClr val="A51743"/>
        </a:dk1>
        <a:lt1>
          <a:srgbClr val="FFFFFF"/>
        </a:lt1>
        <a:dk2>
          <a:srgbClr val="900631"/>
        </a:dk2>
        <a:lt2>
          <a:srgbClr val="EAEAEA"/>
        </a:lt2>
        <a:accent1>
          <a:srgbClr val="B81A31"/>
        </a:accent1>
        <a:accent2>
          <a:srgbClr val="0066FF"/>
        </a:accent2>
        <a:accent3>
          <a:srgbClr val="C6AAAD"/>
        </a:accent3>
        <a:accent4>
          <a:srgbClr val="DADADA"/>
        </a:accent4>
        <a:accent5>
          <a:srgbClr val="D8ABAD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14">
        <a:dk1>
          <a:srgbClr val="A51743"/>
        </a:dk1>
        <a:lt1>
          <a:srgbClr val="FFFFFF"/>
        </a:lt1>
        <a:dk2>
          <a:srgbClr val="900631"/>
        </a:dk2>
        <a:lt2>
          <a:srgbClr val="FFFF99"/>
        </a:lt2>
        <a:accent1>
          <a:srgbClr val="B81A31"/>
        </a:accent1>
        <a:accent2>
          <a:srgbClr val="0066FF"/>
        </a:accent2>
        <a:accent3>
          <a:srgbClr val="C6AAAD"/>
        </a:accent3>
        <a:accent4>
          <a:srgbClr val="DADADA"/>
        </a:accent4>
        <a:accent5>
          <a:srgbClr val="D8ABAD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15">
        <a:dk1>
          <a:srgbClr val="A51743"/>
        </a:dk1>
        <a:lt1>
          <a:srgbClr val="FFFFFF"/>
        </a:lt1>
        <a:dk2>
          <a:srgbClr val="900631"/>
        </a:dk2>
        <a:lt2>
          <a:srgbClr val="FFFF99"/>
        </a:lt2>
        <a:accent1>
          <a:srgbClr val="B81A31"/>
        </a:accent1>
        <a:accent2>
          <a:srgbClr val="FCD568"/>
        </a:accent2>
        <a:accent3>
          <a:srgbClr val="C6AAAD"/>
        </a:accent3>
        <a:accent4>
          <a:srgbClr val="DADADA"/>
        </a:accent4>
        <a:accent5>
          <a:srgbClr val="D8ABAD"/>
        </a:accent5>
        <a:accent6>
          <a:srgbClr val="E4C15E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16">
        <a:dk1>
          <a:srgbClr val="660033"/>
        </a:dk1>
        <a:lt1>
          <a:srgbClr val="CCCCFF"/>
        </a:lt1>
        <a:dk2>
          <a:srgbClr val="990033"/>
        </a:dk2>
        <a:lt2>
          <a:srgbClr val="FFFFFF"/>
        </a:lt2>
        <a:accent1>
          <a:srgbClr val="9999FF"/>
        </a:accent1>
        <a:accent2>
          <a:srgbClr val="CC0066"/>
        </a:accent2>
        <a:accent3>
          <a:srgbClr val="E2E2FF"/>
        </a:accent3>
        <a:accent4>
          <a:srgbClr val="56002A"/>
        </a:accent4>
        <a:accent5>
          <a:srgbClr val="CACAFF"/>
        </a:accent5>
        <a:accent6>
          <a:srgbClr val="B9005C"/>
        </a:accent6>
        <a:hlink>
          <a:srgbClr val="FA1E82"/>
        </a:hlink>
        <a:folHlink>
          <a:srgbClr val="FF89C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29607</TotalTime>
  <Words>296</Words>
  <Application>Microsoft Office PowerPoint</Application>
  <PresentationFormat>Předvádění na obrazovce (4:3)</PresentationFormat>
  <Paragraphs>103</Paragraphs>
  <Slides>18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Třpyt</vt:lpstr>
      <vt:lpstr>rastrový obrázek</vt:lpstr>
      <vt:lpstr>Graf</vt:lpstr>
      <vt:lpstr>Microsoft Graph Chart</vt:lpstr>
      <vt:lpstr>Odkud a kam?  TRENDY STEM</vt:lpstr>
      <vt:lpstr>Výchozí postuláty</vt:lpstr>
      <vt:lpstr>Prezentace aplikace PowerPoint</vt:lpstr>
      <vt:lpstr>Prezentace aplikace PowerPoint</vt:lpstr>
      <vt:lpstr>Prezentace aplikace PowerPoint</vt:lpstr>
      <vt:lpstr>Prezentace aplikace PowerPoint</vt:lpstr>
      <vt:lpstr>Už bylo hůř.</vt:lpstr>
      <vt:lpstr>Ty naše strany!</vt:lpstr>
      <vt:lpstr>Hrajte s kartami, které máte.</vt:lpstr>
      <vt:lpstr>Před volbami 2017.</vt:lpstr>
      <vt:lpstr>Prezentace aplikace PowerPoint</vt:lpstr>
      <vt:lpstr>Prezentace aplikace PowerPoint</vt:lpstr>
      <vt:lpstr>Zeman má trvalou podporu.</vt:lpstr>
      <vt:lpstr>Babiš – přes pokles  jednooký král.</vt:lpstr>
      <vt:lpstr>Values and practices</vt:lpstr>
      <vt:lpstr>Most přes rozbouřené vody?</vt:lpstr>
      <vt:lpstr>Místo závěru</vt:lpstr>
      <vt:lpstr>Prezentace aplikace PowerPoint</vt:lpstr>
    </vt:vector>
  </TitlesOfParts>
  <Company>STEM spol. s 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FOR   FRANCE MOBILE INTERNATIONAL</dc:title>
  <dc:creator>Jiří Haken</dc:creator>
  <cp:lastModifiedBy>jan hartl</cp:lastModifiedBy>
  <cp:revision>1323</cp:revision>
  <cp:lastPrinted>2017-05-10T11:07:52Z</cp:lastPrinted>
  <dcterms:created xsi:type="dcterms:W3CDTF">1999-08-31T13:41:40Z</dcterms:created>
  <dcterms:modified xsi:type="dcterms:W3CDTF">2018-05-19T01:12:44Z</dcterms:modified>
</cp:coreProperties>
</file>